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9"/>
  </p:notesMasterIdLst>
  <p:sldIdLst>
    <p:sldId id="256" r:id="rId2"/>
    <p:sldId id="276" r:id="rId3"/>
    <p:sldId id="257" r:id="rId4"/>
    <p:sldId id="264" r:id="rId5"/>
    <p:sldId id="265" r:id="rId6"/>
    <p:sldId id="258" r:id="rId7"/>
    <p:sldId id="281" r:id="rId8"/>
    <p:sldId id="266" r:id="rId9"/>
    <p:sldId id="267" r:id="rId10"/>
    <p:sldId id="259" r:id="rId11"/>
    <p:sldId id="268" r:id="rId12"/>
    <p:sldId id="260" r:id="rId13"/>
    <p:sldId id="269" r:id="rId14"/>
    <p:sldId id="261" r:id="rId15"/>
    <p:sldId id="270" r:id="rId16"/>
    <p:sldId id="262" r:id="rId17"/>
    <p:sldId id="271" r:id="rId18"/>
    <p:sldId id="272" r:id="rId19"/>
    <p:sldId id="280" r:id="rId20"/>
    <p:sldId id="282" r:id="rId21"/>
    <p:sldId id="283" r:id="rId22"/>
    <p:sldId id="273" r:id="rId23"/>
    <p:sldId id="274" r:id="rId24"/>
    <p:sldId id="263" r:id="rId25"/>
    <p:sldId id="279" r:id="rId26"/>
    <p:sldId id="277"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4660"/>
  </p:normalViewPr>
  <p:slideViewPr>
    <p:cSldViewPr snapToGrid="0">
      <p:cViewPr varScale="1">
        <p:scale>
          <a:sx n="105" d="100"/>
          <a:sy n="105" d="100"/>
        </p:scale>
        <p:origin x="5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7F639-B2FD-409A-80BF-FD8363FFDE64}"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97D24-43DA-4FAC-AC9F-81A02ADF945F}" type="slidenum">
              <a:rPr lang="en-US" smtClean="0"/>
              <a:t>‹#›</a:t>
            </a:fld>
            <a:endParaRPr lang="en-US"/>
          </a:p>
        </p:txBody>
      </p:sp>
    </p:spTree>
    <p:extLst>
      <p:ext uri="{BB962C8B-B14F-4D97-AF65-F5344CB8AC3E}">
        <p14:creationId xmlns:p14="http://schemas.microsoft.com/office/powerpoint/2010/main" val="2728178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97D24-43DA-4FAC-AC9F-81A02ADF945F}" type="slidenum">
              <a:rPr lang="en-US" smtClean="0"/>
              <a:t>14</a:t>
            </a:fld>
            <a:endParaRPr lang="en-US"/>
          </a:p>
        </p:txBody>
      </p:sp>
    </p:spTree>
    <p:extLst>
      <p:ext uri="{BB962C8B-B14F-4D97-AF65-F5344CB8AC3E}">
        <p14:creationId xmlns:p14="http://schemas.microsoft.com/office/powerpoint/2010/main" val="84892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97D24-43DA-4FAC-AC9F-81A02ADF945F}" type="slidenum">
              <a:rPr lang="en-US" smtClean="0"/>
              <a:t>26</a:t>
            </a:fld>
            <a:endParaRPr lang="en-US"/>
          </a:p>
        </p:txBody>
      </p:sp>
    </p:spTree>
    <p:extLst>
      <p:ext uri="{BB962C8B-B14F-4D97-AF65-F5344CB8AC3E}">
        <p14:creationId xmlns:p14="http://schemas.microsoft.com/office/powerpoint/2010/main" val="277582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97D24-43DA-4FAC-AC9F-81A02ADF945F}" type="slidenum">
              <a:rPr lang="en-US" smtClean="0"/>
              <a:t>27</a:t>
            </a:fld>
            <a:endParaRPr lang="en-US"/>
          </a:p>
        </p:txBody>
      </p:sp>
    </p:spTree>
    <p:extLst>
      <p:ext uri="{BB962C8B-B14F-4D97-AF65-F5344CB8AC3E}">
        <p14:creationId xmlns:p14="http://schemas.microsoft.com/office/powerpoint/2010/main" val="1384114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1/29/2025</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1113662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1/29/2025</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5682389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1/29/2025</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2005914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1/29/2025</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2539936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1/29/2025</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331097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1/29/2025</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9411876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1/29/2025</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5561503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1/29/2025</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2508888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1/29/2025</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8893175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1/29/2025</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894701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1/29/2025</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6161015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1/29/2025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68866457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6" r:id="rId7"/>
    <p:sldLayoutId id="2147483677" r:id="rId8"/>
    <p:sldLayoutId id="2147483678" r:id="rId9"/>
    <p:sldLayoutId id="2147483679" r:id="rId10"/>
    <p:sldLayoutId id="2147483681" r:id="rId11"/>
  </p:sldLayoutIdLst>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4" name="Picture 3" descr="Abstract design of flower petals in pastel">
            <a:extLst>
              <a:ext uri="{FF2B5EF4-FFF2-40B4-BE49-F238E27FC236}">
                <a16:creationId xmlns:a16="http://schemas.microsoft.com/office/drawing/2014/main" id="{D3310E69-4860-9270-4209-C3A894FCA6A7}"/>
              </a:ext>
            </a:extLst>
          </p:cNvPr>
          <p:cNvPicPr>
            <a:picLocks noChangeAspect="1"/>
          </p:cNvPicPr>
          <p:nvPr/>
        </p:nvPicPr>
        <p:blipFill>
          <a:blip r:embed="rId2">
            <a:alphaModFix amt="50000"/>
          </a:blip>
          <a:srcRect t="1370"/>
          <a:stretch/>
        </p:blipFill>
        <p:spPr>
          <a:xfrm>
            <a:off x="837986" y="10"/>
            <a:ext cx="10615629" cy="6857990"/>
          </a:xfrm>
          <a:custGeom>
            <a:avLst/>
            <a:gdLst/>
            <a:ahLst/>
            <a:cxnLst/>
            <a:rect l="l" t="t" r="r" b="b"/>
            <a:pathLst>
              <a:path w="10615629" h="6858000">
                <a:moveTo>
                  <a:pt x="7169276" y="5665107"/>
                </a:moveTo>
                <a:cubicBezTo>
                  <a:pt x="7360157" y="5665107"/>
                  <a:pt x="7514897" y="5819847"/>
                  <a:pt x="7514897" y="6010728"/>
                </a:cubicBezTo>
                <a:cubicBezTo>
                  <a:pt x="7514897" y="6201609"/>
                  <a:pt x="7360157" y="6356349"/>
                  <a:pt x="7169276" y="6356349"/>
                </a:cubicBezTo>
                <a:cubicBezTo>
                  <a:pt x="6978395" y="6356349"/>
                  <a:pt x="6823655" y="6201609"/>
                  <a:pt x="6823655" y="6010728"/>
                </a:cubicBezTo>
                <a:cubicBezTo>
                  <a:pt x="6823655" y="5819847"/>
                  <a:pt x="6978395" y="5665107"/>
                  <a:pt x="7169276" y="5665107"/>
                </a:cubicBezTo>
                <a:close/>
                <a:moveTo>
                  <a:pt x="10010446" y="2285546"/>
                </a:moveTo>
                <a:cubicBezTo>
                  <a:pt x="10256938" y="2285546"/>
                  <a:pt x="10456760" y="2485368"/>
                  <a:pt x="10456760" y="2731860"/>
                </a:cubicBezTo>
                <a:cubicBezTo>
                  <a:pt x="10456760" y="2978352"/>
                  <a:pt x="10256938" y="3178174"/>
                  <a:pt x="10010446" y="3178174"/>
                </a:cubicBezTo>
                <a:cubicBezTo>
                  <a:pt x="9763954" y="3178174"/>
                  <a:pt x="9564132" y="2978352"/>
                  <a:pt x="9564132" y="2731860"/>
                </a:cubicBezTo>
                <a:cubicBezTo>
                  <a:pt x="9564132" y="2485368"/>
                  <a:pt x="9763954" y="2285546"/>
                  <a:pt x="10010446" y="2285546"/>
                </a:cubicBezTo>
                <a:close/>
                <a:moveTo>
                  <a:pt x="10354145" y="1626054"/>
                </a:moveTo>
                <a:cubicBezTo>
                  <a:pt x="10498559" y="1626054"/>
                  <a:pt x="10615629" y="1743124"/>
                  <a:pt x="10615629" y="1887538"/>
                </a:cubicBezTo>
                <a:cubicBezTo>
                  <a:pt x="10615629" y="2031953"/>
                  <a:pt x="10498559" y="2149022"/>
                  <a:pt x="10354145" y="2149022"/>
                </a:cubicBezTo>
                <a:cubicBezTo>
                  <a:pt x="10209731" y="2149022"/>
                  <a:pt x="10092661" y="2031953"/>
                  <a:pt x="10092661" y="1887538"/>
                </a:cubicBezTo>
                <a:cubicBezTo>
                  <a:pt x="10092661" y="1743124"/>
                  <a:pt x="10209731" y="1626054"/>
                  <a:pt x="10354145" y="1626054"/>
                </a:cubicBezTo>
                <a:close/>
                <a:moveTo>
                  <a:pt x="1458900" y="620485"/>
                </a:moveTo>
                <a:cubicBezTo>
                  <a:pt x="1705392" y="620485"/>
                  <a:pt x="1905214" y="820307"/>
                  <a:pt x="1905214" y="1066799"/>
                </a:cubicBezTo>
                <a:cubicBezTo>
                  <a:pt x="1905214" y="1313291"/>
                  <a:pt x="1705392" y="1513113"/>
                  <a:pt x="1458900" y="1513113"/>
                </a:cubicBezTo>
                <a:cubicBezTo>
                  <a:pt x="1212408" y="1513113"/>
                  <a:pt x="1012586" y="1313291"/>
                  <a:pt x="1012586" y="1066799"/>
                </a:cubicBezTo>
                <a:cubicBezTo>
                  <a:pt x="1012586" y="820307"/>
                  <a:pt x="1212408" y="620485"/>
                  <a:pt x="1458900" y="620485"/>
                </a:cubicBezTo>
                <a:close/>
                <a:moveTo>
                  <a:pt x="6634576" y="0"/>
                </a:moveTo>
                <a:lnTo>
                  <a:pt x="10141834" y="0"/>
                </a:lnTo>
                <a:lnTo>
                  <a:pt x="10200260" y="112226"/>
                </a:lnTo>
                <a:cubicBezTo>
                  <a:pt x="10410239" y="575266"/>
                  <a:pt x="10394872" y="1153565"/>
                  <a:pt x="9914575" y="1675662"/>
                </a:cubicBezTo>
                <a:cubicBezTo>
                  <a:pt x="9716856" y="1890645"/>
                  <a:pt x="9539638" y="2125049"/>
                  <a:pt x="9361609" y="2357294"/>
                </a:cubicBezTo>
                <a:cubicBezTo>
                  <a:pt x="9193292" y="2576998"/>
                  <a:pt x="9188572" y="2830553"/>
                  <a:pt x="9334635" y="3068327"/>
                </a:cubicBezTo>
                <a:cubicBezTo>
                  <a:pt x="9495670" y="3329571"/>
                  <a:pt x="9683004" y="3577866"/>
                  <a:pt x="9815042" y="3852732"/>
                </a:cubicBezTo>
                <a:cubicBezTo>
                  <a:pt x="10050525" y="4342848"/>
                  <a:pt x="9955575" y="4825682"/>
                  <a:pt x="9376176" y="5163127"/>
                </a:cubicBezTo>
                <a:cubicBezTo>
                  <a:pt x="8901029" y="5439880"/>
                  <a:pt x="8396077" y="5450670"/>
                  <a:pt x="7869813" y="5397801"/>
                </a:cubicBezTo>
                <a:cubicBezTo>
                  <a:pt x="7414763" y="5352214"/>
                  <a:pt x="6924916" y="5316879"/>
                  <a:pt x="6545392" y="5591203"/>
                </a:cubicBezTo>
                <a:cubicBezTo>
                  <a:pt x="6238293" y="5813469"/>
                  <a:pt x="6024794" y="6166019"/>
                  <a:pt x="5772723" y="6463272"/>
                </a:cubicBezTo>
                <a:cubicBezTo>
                  <a:pt x="5693284" y="6557074"/>
                  <a:pt x="5618532" y="6655326"/>
                  <a:pt x="5542128" y="6751893"/>
                </a:cubicBezTo>
                <a:lnTo>
                  <a:pt x="5455473" y="6858000"/>
                </a:lnTo>
                <a:lnTo>
                  <a:pt x="3884322" y="6858000"/>
                </a:lnTo>
                <a:lnTo>
                  <a:pt x="3874161" y="6844414"/>
                </a:lnTo>
                <a:cubicBezTo>
                  <a:pt x="3769502" y="6682570"/>
                  <a:pt x="3725804" y="6471499"/>
                  <a:pt x="3692625" y="6276207"/>
                </a:cubicBezTo>
                <a:cubicBezTo>
                  <a:pt x="3594979" y="5704764"/>
                  <a:pt x="2996562" y="5529973"/>
                  <a:pt x="2561203" y="5655806"/>
                </a:cubicBezTo>
                <a:cubicBezTo>
                  <a:pt x="1295584" y="6024675"/>
                  <a:pt x="405173" y="5378783"/>
                  <a:pt x="69617" y="4277706"/>
                </a:cubicBezTo>
                <a:cubicBezTo>
                  <a:pt x="12163" y="4089022"/>
                  <a:pt x="22818" y="3880245"/>
                  <a:pt x="1643" y="3679828"/>
                </a:cubicBezTo>
                <a:cubicBezTo>
                  <a:pt x="-11845" y="3246491"/>
                  <a:pt x="53163" y="2840533"/>
                  <a:pt x="368893" y="2516306"/>
                </a:cubicBezTo>
                <a:cubicBezTo>
                  <a:pt x="570254" y="2309550"/>
                  <a:pt x="826642" y="2227145"/>
                  <a:pt x="1113509" y="2192618"/>
                </a:cubicBezTo>
                <a:cubicBezTo>
                  <a:pt x="1425464" y="2154854"/>
                  <a:pt x="1739171" y="2099963"/>
                  <a:pt x="2037232" y="2005555"/>
                </a:cubicBezTo>
                <a:cubicBezTo>
                  <a:pt x="2313447" y="1917888"/>
                  <a:pt x="2430109" y="1649902"/>
                  <a:pt x="2547311" y="1405114"/>
                </a:cubicBezTo>
                <a:cubicBezTo>
                  <a:pt x="2839303" y="794962"/>
                  <a:pt x="3300289" y="490426"/>
                  <a:pt x="3900864" y="578766"/>
                </a:cubicBezTo>
                <a:cubicBezTo>
                  <a:pt x="4133785" y="613023"/>
                  <a:pt x="4362119" y="739800"/>
                  <a:pt x="4571571" y="860778"/>
                </a:cubicBezTo>
                <a:cubicBezTo>
                  <a:pt x="5133169" y="1185276"/>
                  <a:pt x="5641898" y="1029501"/>
                  <a:pt x="6039226" y="631499"/>
                </a:cubicBezTo>
                <a:cubicBezTo>
                  <a:pt x="6180165" y="489886"/>
                  <a:pt x="6313484" y="339979"/>
                  <a:pt x="6449433" y="193257"/>
                </a:cubicBezTo>
                <a:close/>
              </a:path>
            </a:pathLst>
          </a:custGeom>
        </p:spPr>
      </p:pic>
      <p:sp>
        <p:nvSpPr>
          <p:cNvPr id="2" name="Title 1">
            <a:extLst>
              <a:ext uri="{FF2B5EF4-FFF2-40B4-BE49-F238E27FC236}">
                <a16:creationId xmlns:a16="http://schemas.microsoft.com/office/drawing/2014/main" id="{44F1639E-189C-EFF7-ACF3-7A4D4190B82A}"/>
              </a:ext>
            </a:extLst>
          </p:cNvPr>
          <p:cNvSpPr>
            <a:spLocks noGrp="1"/>
          </p:cNvSpPr>
          <p:nvPr>
            <p:ph type="ctrTitle"/>
          </p:nvPr>
        </p:nvSpPr>
        <p:spPr>
          <a:xfrm>
            <a:off x="2891743" y="1344594"/>
            <a:ext cx="6458556" cy="2674955"/>
          </a:xfrm>
        </p:spPr>
        <p:txBody>
          <a:bodyPr>
            <a:normAutofit fontScale="90000"/>
          </a:bodyPr>
          <a:lstStyle/>
          <a:p>
            <a:pPr algn="ctr"/>
            <a:r>
              <a:rPr lang="en-US" sz="6600" b="1" dirty="0">
                <a:effectLst/>
                <a:latin typeface="Bodoni MT Black" panose="02070A03080606020203" pitchFamily="18" charset="0"/>
                <a:ea typeface="Calibri" panose="020F0502020204030204" pitchFamily="34" charset="0"/>
                <a:cs typeface="Arial" panose="020B0604020202020204" pitchFamily="34" charset="0"/>
              </a:rPr>
              <a:t>Concrete strength prediction model </a:t>
            </a:r>
            <a:endParaRPr lang="en-US" sz="6600" dirty="0">
              <a:latin typeface="Bodoni MT Black" panose="02070A03080606020203" pitchFamily="18" charset="0"/>
            </a:endParaRPr>
          </a:p>
        </p:txBody>
      </p:sp>
      <p:sp>
        <p:nvSpPr>
          <p:cNvPr id="3" name="Subtitle 2">
            <a:extLst>
              <a:ext uri="{FF2B5EF4-FFF2-40B4-BE49-F238E27FC236}">
                <a16:creationId xmlns:a16="http://schemas.microsoft.com/office/drawing/2014/main" id="{FDAE93EF-AE56-A8AA-E59A-030CFB2DC585}"/>
              </a:ext>
            </a:extLst>
          </p:cNvPr>
          <p:cNvSpPr>
            <a:spLocks noGrp="1"/>
          </p:cNvSpPr>
          <p:nvPr>
            <p:ph type="subTitle" idx="1"/>
          </p:nvPr>
        </p:nvSpPr>
        <p:spPr>
          <a:xfrm>
            <a:off x="2891743" y="4229100"/>
            <a:ext cx="6458556" cy="1028700"/>
          </a:xfrm>
        </p:spPr>
        <p:txBody>
          <a:bodyPr>
            <a:normAutofit/>
          </a:bodyPr>
          <a:lstStyle/>
          <a:p>
            <a:pPr algn="ctr"/>
            <a:endParaRPr lang="en-US">
              <a:solidFill>
                <a:srgbClr val="FFFFFF"/>
              </a:solidFill>
            </a:endParaRPr>
          </a:p>
        </p:txBody>
      </p:sp>
    </p:spTree>
    <p:extLst>
      <p:ext uri="{BB962C8B-B14F-4D97-AF65-F5344CB8AC3E}">
        <p14:creationId xmlns:p14="http://schemas.microsoft.com/office/powerpoint/2010/main" val="3633201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BB887A-DB02-4431-8FDF-F517505C9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5E670B-A685-A1AA-3C20-B61D204BEEF4}"/>
              </a:ext>
            </a:extLst>
          </p:cNvPr>
          <p:cNvSpPr>
            <a:spLocks noGrp="1"/>
          </p:cNvSpPr>
          <p:nvPr>
            <p:ph type="ctrTitle"/>
          </p:nvPr>
        </p:nvSpPr>
        <p:spPr>
          <a:xfrm>
            <a:off x="5702406" y="557783"/>
            <a:ext cx="5852698" cy="3130807"/>
          </a:xfrm>
        </p:spPr>
        <p:txBody>
          <a:bodyPr>
            <a:normAutofit/>
          </a:bodyPr>
          <a:lstStyle/>
          <a:p>
            <a:r>
              <a:rPr lang="en-US" dirty="0">
                <a:effectLst/>
                <a:latin typeface="Bodoni MT Black" panose="02070A03080606020203" pitchFamily="18" charset="0"/>
                <a:ea typeface="Calibri" panose="020F0502020204030204" pitchFamily="34" charset="0"/>
                <a:cs typeface="Arial" panose="020B0604020202020204" pitchFamily="34" charset="0"/>
              </a:rPr>
              <a:t>Scaling the Data</a:t>
            </a:r>
            <a:endParaRPr lang="en-US" dirty="0">
              <a:latin typeface="Bodoni MT Black" panose="02070A03080606020203" pitchFamily="18" charset="0"/>
            </a:endParaRPr>
          </a:p>
        </p:txBody>
      </p:sp>
      <p:sp>
        <p:nvSpPr>
          <p:cNvPr id="3" name="Subtitle 2">
            <a:extLst>
              <a:ext uri="{FF2B5EF4-FFF2-40B4-BE49-F238E27FC236}">
                <a16:creationId xmlns:a16="http://schemas.microsoft.com/office/drawing/2014/main" id="{A7D32007-2288-8F71-A3E1-E98235F527EA}"/>
              </a:ext>
            </a:extLst>
          </p:cNvPr>
          <p:cNvSpPr>
            <a:spLocks noGrp="1"/>
          </p:cNvSpPr>
          <p:nvPr>
            <p:ph type="subTitle" idx="1"/>
          </p:nvPr>
        </p:nvSpPr>
        <p:spPr>
          <a:xfrm>
            <a:off x="5702406" y="3902206"/>
            <a:ext cx="5852698" cy="2240529"/>
          </a:xfrm>
        </p:spPr>
        <p:txBody>
          <a:bodyPr>
            <a:normAutofit/>
          </a:bodyPr>
          <a:lstStyle/>
          <a:p>
            <a:r>
              <a:rPr lang="en-US">
                <a:effectLst/>
                <a:latin typeface="Calibri" panose="020F0502020204030204" pitchFamily="34" charset="0"/>
                <a:ea typeface="Calibri" panose="020F0502020204030204" pitchFamily="34" charset="0"/>
                <a:cs typeface="Arial" panose="020B0604020202020204" pitchFamily="34" charset="0"/>
              </a:rPr>
              <a:t>The data was scaled using the </a:t>
            </a:r>
            <a:r>
              <a:rPr lang="en-US" err="1">
                <a:effectLst/>
                <a:latin typeface="Calibri" panose="020F0502020204030204" pitchFamily="34" charset="0"/>
                <a:ea typeface="Calibri" panose="020F0502020204030204" pitchFamily="34" charset="0"/>
                <a:cs typeface="Arial" panose="020B0604020202020204" pitchFamily="34" charset="0"/>
              </a:rPr>
              <a:t>StandardScaler</a:t>
            </a:r>
            <a:r>
              <a:rPr lang="en-US">
                <a:effectLst/>
                <a:latin typeface="Calibri" panose="020F0502020204030204" pitchFamily="34" charset="0"/>
                <a:ea typeface="Calibri" panose="020F0502020204030204" pitchFamily="34" charset="0"/>
                <a:cs typeface="Arial" panose="020B0604020202020204" pitchFamily="34" charset="0"/>
              </a:rPr>
              <a:t> function from the </a:t>
            </a:r>
            <a:r>
              <a:rPr lang="en-US" err="1">
                <a:effectLst/>
                <a:latin typeface="Calibri" panose="020F0502020204030204" pitchFamily="34" charset="0"/>
                <a:ea typeface="Calibri" panose="020F0502020204030204" pitchFamily="34" charset="0"/>
                <a:cs typeface="Arial" panose="020B0604020202020204" pitchFamily="34" charset="0"/>
              </a:rPr>
              <a:t>sklearn.preprocessing</a:t>
            </a:r>
            <a:r>
              <a:rPr lang="en-US">
                <a:effectLst/>
                <a:latin typeface="Calibri" panose="020F0502020204030204" pitchFamily="34" charset="0"/>
                <a:ea typeface="Calibri" panose="020F0502020204030204" pitchFamily="34" charset="0"/>
                <a:cs typeface="Arial" panose="020B0604020202020204" pitchFamily="34" charset="0"/>
              </a:rPr>
              <a:t> library to ensure that all features were on the same scale and to prevent any single feature from dominating the model.</a:t>
            </a:r>
            <a:endParaRPr lang="en-US"/>
          </a:p>
        </p:txBody>
      </p:sp>
      <p:pic>
        <p:nvPicPr>
          <p:cNvPr id="5" name="Picture 4" descr="close up of man finger on stock market charts">
            <a:extLst>
              <a:ext uri="{FF2B5EF4-FFF2-40B4-BE49-F238E27FC236}">
                <a16:creationId xmlns:a16="http://schemas.microsoft.com/office/drawing/2014/main" id="{2704C7F8-7B62-F331-A9C8-CBD310886F3B}"/>
              </a:ext>
            </a:extLst>
          </p:cNvPr>
          <p:cNvPicPr>
            <a:picLocks noChangeAspect="1"/>
          </p:cNvPicPr>
          <p:nvPr/>
        </p:nvPicPr>
        <p:blipFill>
          <a:blip r:embed="rId2"/>
          <a:srcRect l="10157" r="34260" b="-1"/>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Tree>
    <p:extLst>
      <p:ext uri="{BB962C8B-B14F-4D97-AF65-F5344CB8AC3E}">
        <p14:creationId xmlns:p14="http://schemas.microsoft.com/office/powerpoint/2010/main" val="366721235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8D685F-7BB4-7E42-2DA4-19D6163640BE}"/>
              </a:ext>
            </a:extLst>
          </p:cNvPr>
          <p:cNvPicPr>
            <a:picLocks noChangeAspect="1"/>
          </p:cNvPicPr>
          <p:nvPr/>
        </p:nvPicPr>
        <p:blipFill>
          <a:blip r:embed="rId2"/>
          <a:stretch>
            <a:fillRect/>
          </a:stretch>
        </p:blipFill>
        <p:spPr>
          <a:xfrm>
            <a:off x="1231219" y="2179957"/>
            <a:ext cx="8561007" cy="2498086"/>
          </a:xfrm>
          <a:prstGeom prst="rect">
            <a:avLst/>
          </a:prstGeom>
        </p:spPr>
      </p:pic>
    </p:spTree>
    <p:extLst>
      <p:ext uri="{BB962C8B-B14F-4D97-AF65-F5344CB8AC3E}">
        <p14:creationId xmlns:p14="http://schemas.microsoft.com/office/powerpoint/2010/main" val="358660433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68BE868-69EA-F238-1406-EA8C46F5208B}"/>
              </a:ext>
            </a:extLst>
          </p:cNvPr>
          <p:cNvSpPr>
            <a:spLocks noGrp="1"/>
          </p:cNvSpPr>
          <p:nvPr>
            <p:ph type="ctrTitle"/>
          </p:nvPr>
        </p:nvSpPr>
        <p:spPr>
          <a:xfrm>
            <a:off x="612648" y="557783"/>
            <a:ext cx="6693027" cy="3130807"/>
          </a:xfrm>
        </p:spPr>
        <p:txBody>
          <a:bodyPr>
            <a:normAutofit/>
          </a:bodyPr>
          <a:lstStyle/>
          <a:p>
            <a:r>
              <a:rPr lang="en-US" dirty="0">
                <a:effectLst/>
                <a:latin typeface="Bodoni MT Black" panose="02070A03080606020203" pitchFamily="18" charset="0"/>
                <a:ea typeface="Calibri" panose="020F0502020204030204" pitchFamily="34" charset="0"/>
                <a:cs typeface="Arial" panose="020B0604020202020204" pitchFamily="34" charset="0"/>
              </a:rPr>
              <a:t>Splitting the Data</a:t>
            </a:r>
            <a:endParaRPr lang="en-US" dirty="0">
              <a:latin typeface="Bodoni MT Black" panose="02070A03080606020203" pitchFamily="18" charset="0"/>
            </a:endParaRPr>
          </a:p>
        </p:txBody>
      </p:sp>
      <p:sp>
        <p:nvSpPr>
          <p:cNvPr id="3" name="Subtitle 2">
            <a:extLst>
              <a:ext uri="{FF2B5EF4-FFF2-40B4-BE49-F238E27FC236}">
                <a16:creationId xmlns:a16="http://schemas.microsoft.com/office/drawing/2014/main" id="{1C140794-D76B-22B3-B54B-B3D6D8A1DB69}"/>
              </a:ext>
            </a:extLst>
          </p:cNvPr>
          <p:cNvSpPr>
            <a:spLocks noGrp="1"/>
          </p:cNvSpPr>
          <p:nvPr>
            <p:ph type="subTitle" idx="1"/>
          </p:nvPr>
        </p:nvSpPr>
        <p:spPr>
          <a:xfrm>
            <a:off x="612648" y="3902206"/>
            <a:ext cx="6693027" cy="2240529"/>
          </a:xfrm>
        </p:spPr>
        <p:txBody>
          <a:bodyPr>
            <a:normAutofit/>
          </a:bodyPr>
          <a:lstStyle/>
          <a:p>
            <a:r>
              <a:rPr lang="en-US">
                <a:effectLst/>
                <a:latin typeface="Calibri" panose="020F0502020204030204" pitchFamily="34" charset="0"/>
                <a:ea typeface="Calibri" panose="020F0502020204030204" pitchFamily="34" charset="0"/>
                <a:cs typeface="Arial" panose="020B0604020202020204" pitchFamily="34" charset="0"/>
              </a:rPr>
              <a:t>The data was split into training and testing sets using the </a:t>
            </a:r>
            <a:r>
              <a:rPr lang="en-US" err="1">
                <a:effectLst/>
                <a:latin typeface="Calibri" panose="020F0502020204030204" pitchFamily="34" charset="0"/>
                <a:ea typeface="Calibri" panose="020F0502020204030204" pitchFamily="34" charset="0"/>
                <a:cs typeface="Arial" panose="020B0604020202020204" pitchFamily="34" charset="0"/>
              </a:rPr>
              <a:t>train_test_split</a:t>
            </a:r>
            <a:r>
              <a:rPr lang="en-US">
                <a:effectLst/>
                <a:latin typeface="Calibri" panose="020F0502020204030204" pitchFamily="34" charset="0"/>
                <a:ea typeface="Calibri" panose="020F0502020204030204" pitchFamily="34" charset="0"/>
                <a:cs typeface="Arial" panose="020B0604020202020204" pitchFamily="34" charset="0"/>
              </a:rPr>
              <a:t>() function from the </a:t>
            </a:r>
            <a:r>
              <a:rPr lang="en-US" err="1">
                <a:effectLst/>
                <a:latin typeface="Calibri" panose="020F0502020204030204" pitchFamily="34" charset="0"/>
                <a:ea typeface="Calibri" panose="020F0502020204030204" pitchFamily="34" charset="0"/>
                <a:cs typeface="Arial" panose="020B0604020202020204" pitchFamily="34" charset="0"/>
              </a:rPr>
              <a:t>sklearn.model_selection</a:t>
            </a:r>
            <a:r>
              <a:rPr lang="en-US">
                <a:effectLst/>
                <a:latin typeface="Calibri" panose="020F0502020204030204" pitchFamily="34" charset="0"/>
                <a:ea typeface="Calibri" panose="020F0502020204030204" pitchFamily="34" charset="0"/>
                <a:cs typeface="Arial" panose="020B0604020202020204" pitchFamily="34" charset="0"/>
              </a:rPr>
              <a:t> library.</a:t>
            </a:r>
          </a:p>
          <a:p>
            <a:endParaRPr lang="en-US" dirty="0"/>
          </a:p>
        </p:txBody>
      </p:sp>
    </p:spTree>
    <p:extLst>
      <p:ext uri="{BB962C8B-B14F-4D97-AF65-F5344CB8AC3E}">
        <p14:creationId xmlns:p14="http://schemas.microsoft.com/office/powerpoint/2010/main" val="7454038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7524D-6AA9-ADC2-5F50-3BE50EBE0D1A}"/>
              </a:ext>
            </a:extLst>
          </p:cNvPr>
          <p:cNvPicPr>
            <a:picLocks noChangeAspect="1"/>
          </p:cNvPicPr>
          <p:nvPr/>
        </p:nvPicPr>
        <p:blipFill>
          <a:blip r:embed="rId2"/>
          <a:stretch>
            <a:fillRect/>
          </a:stretch>
        </p:blipFill>
        <p:spPr>
          <a:xfrm>
            <a:off x="3826933" y="1132249"/>
            <a:ext cx="4173848" cy="4593501"/>
          </a:xfrm>
          <a:prstGeom prst="rect">
            <a:avLst/>
          </a:prstGeom>
        </p:spPr>
      </p:pic>
    </p:spTree>
    <p:extLst>
      <p:ext uri="{BB962C8B-B14F-4D97-AF65-F5344CB8AC3E}">
        <p14:creationId xmlns:p14="http://schemas.microsoft.com/office/powerpoint/2010/main" val="100027089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rendering of game pieces tied together with a rope">
            <a:extLst>
              <a:ext uri="{FF2B5EF4-FFF2-40B4-BE49-F238E27FC236}">
                <a16:creationId xmlns:a16="http://schemas.microsoft.com/office/drawing/2014/main" id="{91781E67-F9EA-2F2C-23DA-8D95164CA34B}"/>
              </a:ext>
            </a:extLst>
          </p:cNvPr>
          <p:cNvPicPr>
            <a:picLocks noChangeAspect="1"/>
          </p:cNvPicPr>
          <p:nvPr/>
        </p:nvPicPr>
        <p:blipFill>
          <a:blip r:embed="rId3">
            <a:alphaModFix/>
          </a:blip>
          <a:srcRect t="25000"/>
          <a:stretch/>
        </p:blipFill>
        <p:spPr>
          <a:xfrm>
            <a:off x="20" y="14130"/>
            <a:ext cx="12191980" cy="6857990"/>
          </a:xfrm>
          <a:prstGeom prst="rect">
            <a:avLst/>
          </a:prstGeom>
        </p:spPr>
      </p:pic>
      <p:sp>
        <p:nvSpPr>
          <p:cNvPr id="11" name="Rectangle 10">
            <a:extLst>
              <a:ext uri="{FF2B5EF4-FFF2-40B4-BE49-F238E27FC236}">
                <a16:creationId xmlns:a16="http://schemas.microsoft.com/office/drawing/2014/main" id="{07EC7751-495D-487E-B212-AB1DD0D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
            <a:ext cx="12188952" cy="3126610"/>
          </a:xfrm>
          <a:prstGeom prst="rect">
            <a:avLst/>
          </a:prstGeom>
          <a:gradFill>
            <a:gsLst>
              <a:gs pos="100000">
                <a:srgbClr val="000000">
                  <a:alpha val="0"/>
                </a:srgbClr>
              </a:gs>
              <a:gs pos="0">
                <a:schemeClr val="tx1"/>
              </a:gs>
              <a:gs pos="36200">
                <a:srgbClr val="000000">
                  <a:alpha val="33000"/>
                </a:srgbClr>
              </a:gs>
              <a:gs pos="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DD87B-C184-37A3-DE98-C83195522E57}"/>
              </a:ext>
            </a:extLst>
          </p:cNvPr>
          <p:cNvSpPr>
            <a:spLocks noGrp="1"/>
          </p:cNvSpPr>
          <p:nvPr>
            <p:ph type="ctrTitle"/>
          </p:nvPr>
        </p:nvSpPr>
        <p:spPr>
          <a:xfrm>
            <a:off x="609600" y="663960"/>
            <a:ext cx="6302803" cy="1305518"/>
          </a:xfrm>
        </p:spPr>
        <p:txBody>
          <a:bodyPr anchor="t">
            <a:normAutofit/>
          </a:bodyPr>
          <a:lstStyle/>
          <a:p>
            <a:pPr>
              <a:lnSpc>
                <a:spcPct val="90000"/>
              </a:lnSpc>
            </a:pPr>
            <a:r>
              <a:rPr lang="en-US" sz="4200">
                <a:solidFill>
                  <a:srgbClr val="FFFFFF"/>
                </a:solidFill>
                <a:effectLst/>
                <a:latin typeface="Bodoni MT Black" panose="02070A03080606020203" pitchFamily="18" charset="0"/>
                <a:ea typeface="Calibri" panose="020F0502020204030204" pitchFamily="34" charset="0"/>
                <a:cs typeface="Arial" panose="020B0604020202020204" pitchFamily="34" charset="0"/>
              </a:rPr>
              <a:t>Model Selection</a:t>
            </a:r>
            <a:br>
              <a:rPr lang="en-US" sz="4200">
                <a:solidFill>
                  <a:srgbClr val="FFFFFF"/>
                </a:solidFill>
                <a:effectLst/>
                <a:latin typeface="Calibri" panose="020F0502020204030204" pitchFamily="34" charset="0"/>
                <a:ea typeface="Calibri" panose="020F0502020204030204" pitchFamily="34" charset="0"/>
                <a:cs typeface="Arial" panose="020B0604020202020204" pitchFamily="34" charset="0"/>
              </a:rPr>
            </a:br>
            <a:endParaRPr lang="en-US" sz="4200">
              <a:solidFill>
                <a:srgbClr val="FFFFFF"/>
              </a:solidFill>
            </a:endParaRPr>
          </a:p>
        </p:txBody>
      </p:sp>
      <p:sp>
        <p:nvSpPr>
          <p:cNvPr id="13" name="Rectangle 12">
            <a:extLst>
              <a:ext uri="{FF2B5EF4-FFF2-40B4-BE49-F238E27FC236}">
                <a16:creationId xmlns:a16="http://schemas.microsoft.com/office/drawing/2014/main" id="{8A00DF8D-2CBA-449E-B29E-B111149DF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2" y="4142197"/>
            <a:ext cx="12191999" cy="2715800"/>
          </a:xfrm>
          <a:prstGeom prst="rect">
            <a:avLst/>
          </a:prstGeom>
          <a:gradFill>
            <a:gsLst>
              <a:gs pos="100000">
                <a:srgbClr val="000000">
                  <a:alpha val="0"/>
                </a:srgbClr>
              </a:gs>
              <a:gs pos="0">
                <a:schemeClr val="tx1"/>
              </a:gs>
              <a:gs pos="55000">
                <a:srgbClr val="000000">
                  <a:alpha val="37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5F7023-B03B-9AAC-950C-0919574455A2}"/>
              </a:ext>
            </a:extLst>
          </p:cNvPr>
          <p:cNvSpPr>
            <a:spLocks noGrp="1"/>
          </p:cNvSpPr>
          <p:nvPr>
            <p:ph type="subTitle" idx="1"/>
          </p:nvPr>
        </p:nvSpPr>
        <p:spPr>
          <a:xfrm>
            <a:off x="6912403" y="4023359"/>
            <a:ext cx="4669996" cy="2624329"/>
          </a:xfrm>
        </p:spPr>
        <p:txBody>
          <a:bodyPr anchor="b">
            <a:normAutofit/>
          </a:bodyPr>
          <a:lstStyle/>
          <a:p>
            <a:pPr>
              <a:lnSpc>
                <a:spcPct val="100000"/>
              </a:lnSpc>
            </a:pPr>
            <a:r>
              <a:rPr lang="en-US"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Several models were trained and tested on the data set, including Linear Regression, Lasso Regression, Ridge Regression, Decision Tree Regression, and </a:t>
            </a:r>
            <a:r>
              <a:rPr lang="en-US" sz="18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XGBoost</a:t>
            </a:r>
            <a:r>
              <a:rPr lang="en-US" sz="18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Regression. The model with the best performance was selected based on various evaluation metrics, such as mean squared error (MSE), mean absolute error (MAE), and R-squared score.</a:t>
            </a:r>
          </a:p>
          <a:p>
            <a:pPr>
              <a:lnSpc>
                <a:spcPct val="100000"/>
              </a:lnSpc>
            </a:pPr>
            <a:endParaRPr lang="en-US" sz="1100" dirty="0">
              <a:solidFill>
                <a:srgbClr val="FFFFFF"/>
              </a:solidFill>
            </a:endParaRPr>
          </a:p>
        </p:txBody>
      </p:sp>
    </p:spTree>
    <p:extLst>
      <p:ext uri="{BB962C8B-B14F-4D97-AF65-F5344CB8AC3E}">
        <p14:creationId xmlns:p14="http://schemas.microsoft.com/office/powerpoint/2010/main" val="263852289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53F5F9B4-FEFA-56E1-98A1-8A5988BE55EB}"/>
              </a:ext>
            </a:extLst>
          </p:cNvPr>
          <p:cNvPicPr>
            <a:picLocks noChangeAspect="1"/>
          </p:cNvPicPr>
          <p:nvPr/>
        </p:nvPicPr>
        <p:blipFill>
          <a:blip r:embed="rId2"/>
          <a:stretch>
            <a:fillRect/>
          </a:stretch>
        </p:blipFill>
        <p:spPr>
          <a:xfrm>
            <a:off x="2233861" y="1794933"/>
            <a:ext cx="7724278" cy="3811799"/>
          </a:xfrm>
          <a:prstGeom prst="rect">
            <a:avLst/>
          </a:prstGeom>
        </p:spPr>
      </p:pic>
    </p:spTree>
    <p:extLst>
      <p:ext uri="{BB962C8B-B14F-4D97-AF65-F5344CB8AC3E}">
        <p14:creationId xmlns:p14="http://schemas.microsoft.com/office/powerpoint/2010/main" val="74157183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628D4-A597-BF4C-4EEE-52AB8284A546}"/>
              </a:ext>
            </a:extLst>
          </p:cNvPr>
          <p:cNvSpPr>
            <a:spLocks noGrp="1"/>
          </p:cNvSpPr>
          <p:nvPr>
            <p:ph type="title"/>
          </p:nvPr>
        </p:nvSpPr>
        <p:spPr>
          <a:xfrm>
            <a:off x="609600" y="557784"/>
            <a:ext cx="10972800" cy="1880616"/>
          </a:xfrm>
        </p:spPr>
        <p:txBody>
          <a:bodyPr>
            <a:noAutofit/>
          </a:bodyPr>
          <a:lstStyle/>
          <a:p>
            <a:r>
              <a:rPr lang="en-US" sz="5400" dirty="0">
                <a:effectLst/>
                <a:latin typeface="Bodoni MT Black" panose="02070A03080606020203" pitchFamily="18" charset="0"/>
                <a:ea typeface="Calibri" panose="020F0502020204030204" pitchFamily="34" charset="0"/>
                <a:cs typeface="Arial" panose="020B0604020202020204" pitchFamily="34" charset="0"/>
              </a:rPr>
              <a:t>Model Evaluation</a:t>
            </a:r>
            <a:br>
              <a:rPr lang="en-US" sz="5400" dirty="0">
                <a:effectLst/>
                <a:latin typeface="Bodoni MT Black" panose="02070A03080606020203" pitchFamily="18" charset="0"/>
                <a:ea typeface="Calibri" panose="020F0502020204030204" pitchFamily="34" charset="0"/>
                <a:cs typeface="Arial" panose="020B0604020202020204" pitchFamily="34" charset="0"/>
              </a:rPr>
            </a:br>
            <a:endParaRPr lang="en-US" sz="5400" dirty="0">
              <a:latin typeface="Bodoni MT Black" panose="02070A03080606020203" pitchFamily="18" charset="0"/>
            </a:endParaRPr>
          </a:p>
        </p:txBody>
      </p:sp>
      <p:sp>
        <p:nvSpPr>
          <p:cNvPr id="3" name="Content Placeholder 2">
            <a:extLst>
              <a:ext uri="{FF2B5EF4-FFF2-40B4-BE49-F238E27FC236}">
                <a16:creationId xmlns:a16="http://schemas.microsoft.com/office/drawing/2014/main" id="{F55D3701-A72F-26BD-3F3D-8D1261F5BD6E}"/>
              </a:ext>
            </a:extLst>
          </p:cNvPr>
          <p:cNvSpPr>
            <a:spLocks noGrp="1"/>
          </p:cNvSpPr>
          <p:nvPr>
            <p:ph idx="1"/>
          </p:nvPr>
        </p:nvSpPr>
        <p:spPr>
          <a:xfrm>
            <a:off x="609600" y="2556933"/>
            <a:ext cx="10972800" cy="3572934"/>
          </a:xfrm>
        </p:spPr>
        <p:txBody>
          <a:bodyPr/>
          <a:lstStyle/>
          <a:p>
            <a:r>
              <a:rPr lang="en-US" sz="3200" dirty="0">
                <a:effectLst/>
                <a:latin typeface="Calibri" panose="020F0502020204030204" pitchFamily="34" charset="0"/>
                <a:ea typeface="Calibri" panose="020F0502020204030204" pitchFamily="34" charset="0"/>
                <a:cs typeface="Arial" panose="020B0604020202020204" pitchFamily="34" charset="0"/>
              </a:rPr>
              <a:t>The selected model was evaluated using the test data set, and its performance was analyzed using various evaluation metrics. The results were visualized using various plots, such as scatter plots and residual plots.</a:t>
            </a:r>
          </a:p>
          <a:p>
            <a:endParaRPr lang="en-US" dirty="0"/>
          </a:p>
        </p:txBody>
      </p:sp>
    </p:spTree>
    <p:extLst>
      <p:ext uri="{BB962C8B-B14F-4D97-AF65-F5344CB8AC3E}">
        <p14:creationId xmlns:p14="http://schemas.microsoft.com/office/powerpoint/2010/main" val="207051135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5E3AE-DEC0-1E09-3C85-814824C2DE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0466" y="1069446"/>
            <a:ext cx="5943600" cy="2619375"/>
          </a:xfrm>
          <a:prstGeom prst="rect">
            <a:avLst/>
          </a:prstGeom>
          <a:noFill/>
          <a:ln>
            <a:noFill/>
          </a:ln>
        </p:spPr>
      </p:pic>
      <p:pic>
        <p:nvPicPr>
          <p:cNvPr id="3" name="Picture 2">
            <a:extLst>
              <a:ext uri="{FF2B5EF4-FFF2-40B4-BE49-F238E27FC236}">
                <a16:creationId xmlns:a16="http://schemas.microsoft.com/office/drawing/2014/main" id="{FCC6A1D1-7E13-84EE-637F-B3F08D42E8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78866"/>
            <a:ext cx="5934075" cy="1019175"/>
          </a:xfrm>
          <a:prstGeom prst="rect">
            <a:avLst/>
          </a:prstGeom>
          <a:noFill/>
          <a:ln>
            <a:noFill/>
          </a:ln>
        </p:spPr>
      </p:pic>
    </p:spTree>
    <p:extLst>
      <p:ext uri="{BB962C8B-B14F-4D97-AF65-F5344CB8AC3E}">
        <p14:creationId xmlns:p14="http://schemas.microsoft.com/office/powerpoint/2010/main" val="176701416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902A6-E9E5-635D-49F3-1BD624E47D80}"/>
              </a:ext>
            </a:extLst>
          </p:cNvPr>
          <p:cNvPicPr>
            <a:picLocks noChangeAspect="1"/>
          </p:cNvPicPr>
          <p:nvPr/>
        </p:nvPicPr>
        <p:blipFill>
          <a:blip r:embed="rId2"/>
          <a:stretch>
            <a:fillRect/>
          </a:stretch>
        </p:blipFill>
        <p:spPr>
          <a:xfrm>
            <a:off x="3719830" y="1426421"/>
            <a:ext cx="4752340" cy="92329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040DE43-1642-3EBF-4310-F35E29235DDF}"/>
              </a:ext>
            </a:extLst>
          </p:cNvPr>
          <p:cNvPicPr>
            <a:picLocks noChangeAspect="1"/>
          </p:cNvPicPr>
          <p:nvPr/>
        </p:nvPicPr>
        <p:blipFill>
          <a:blip r:embed="rId3"/>
          <a:stretch>
            <a:fillRect/>
          </a:stretch>
        </p:blipFill>
        <p:spPr>
          <a:xfrm>
            <a:off x="3277235" y="2918142"/>
            <a:ext cx="5637530" cy="1732915"/>
          </a:xfrm>
          <a:prstGeom prst="rect">
            <a:avLst/>
          </a:prstGeom>
        </p:spPr>
      </p:pic>
    </p:spTree>
    <p:extLst>
      <p:ext uri="{BB962C8B-B14F-4D97-AF65-F5344CB8AC3E}">
        <p14:creationId xmlns:p14="http://schemas.microsoft.com/office/powerpoint/2010/main" val="41041316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paper with writing on it&#10;&#10;Description automatically generated">
            <a:extLst>
              <a:ext uri="{FF2B5EF4-FFF2-40B4-BE49-F238E27FC236}">
                <a16:creationId xmlns:a16="http://schemas.microsoft.com/office/drawing/2014/main" id="{E2543199-74B1-FFA0-DBE3-648DBF3D9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32470821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62DB866-0E33-70C6-FEDC-79A84F9FAFE2}"/>
            </a:ext>
          </a:extLst>
        </p:cNvPr>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8FB605-57D4-458A-B146-DEBE19409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9DA63232-B656-4B43-A300-CAA1B0803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
            <a:ext cx="5770041" cy="6854973"/>
          </a:xfrm>
          <a:custGeom>
            <a:avLst/>
            <a:gdLst>
              <a:gd name="connsiteX0" fmla="*/ 4486729 w 5770041"/>
              <a:gd name="connsiteY0" fmla="*/ 6106762 h 6854973"/>
              <a:gd name="connsiteX1" fmla="*/ 4800665 w 5770041"/>
              <a:gd name="connsiteY1" fmla="*/ 6333995 h 6854973"/>
              <a:gd name="connsiteX2" fmla="*/ 4583326 w 5770041"/>
              <a:gd name="connsiteY2" fmla="*/ 6709249 h 6854973"/>
              <a:gd name="connsiteX3" fmla="*/ 4208071 w 5770041"/>
              <a:gd name="connsiteY3" fmla="*/ 6491909 h 6854973"/>
              <a:gd name="connsiteX4" fmla="*/ 4425411 w 5770041"/>
              <a:gd name="connsiteY4" fmla="*/ 6116656 h 6854973"/>
              <a:gd name="connsiteX5" fmla="*/ 4486729 w 5770041"/>
              <a:gd name="connsiteY5" fmla="*/ 6106762 h 6854973"/>
              <a:gd name="connsiteX6" fmla="*/ 807356 w 5770041"/>
              <a:gd name="connsiteY6" fmla="*/ 3629507 h 6854973"/>
              <a:gd name="connsiteX7" fmla="*/ 1334768 w 5770041"/>
              <a:gd name="connsiteY7" fmla="*/ 4011258 h 6854973"/>
              <a:gd name="connsiteX8" fmla="*/ 969638 w 5770041"/>
              <a:gd name="connsiteY8" fmla="*/ 4641684 h 6854973"/>
              <a:gd name="connsiteX9" fmla="*/ 339211 w 5770041"/>
              <a:gd name="connsiteY9" fmla="*/ 4276554 h 6854973"/>
              <a:gd name="connsiteX10" fmla="*/ 704341 w 5770041"/>
              <a:gd name="connsiteY10" fmla="*/ 3646127 h 6854973"/>
              <a:gd name="connsiteX11" fmla="*/ 807356 w 5770041"/>
              <a:gd name="connsiteY11" fmla="*/ 3629507 h 6854973"/>
              <a:gd name="connsiteX12" fmla="*/ 1371230 w 5770041"/>
              <a:gd name="connsiteY12" fmla="*/ 1249705 h 6854973"/>
              <a:gd name="connsiteX13" fmla="*/ 1685165 w 5770041"/>
              <a:gd name="connsiteY13" fmla="*/ 1476937 h 6854973"/>
              <a:gd name="connsiteX14" fmla="*/ 1467825 w 5770041"/>
              <a:gd name="connsiteY14" fmla="*/ 1852192 h 6854973"/>
              <a:gd name="connsiteX15" fmla="*/ 1092572 w 5770041"/>
              <a:gd name="connsiteY15" fmla="*/ 1634852 h 6854973"/>
              <a:gd name="connsiteX16" fmla="*/ 1309911 w 5770041"/>
              <a:gd name="connsiteY16" fmla="*/ 1259598 h 6854973"/>
              <a:gd name="connsiteX17" fmla="*/ 1371230 w 5770041"/>
              <a:gd name="connsiteY17" fmla="*/ 1249705 h 6854973"/>
              <a:gd name="connsiteX18" fmla="*/ 4498168 w 5770041"/>
              <a:gd name="connsiteY18" fmla="*/ 0 h 6854973"/>
              <a:gd name="connsiteX19" fmla="*/ 5770041 w 5770041"/>
              <a:gd name="connsiteY19" fmla="*/ 0 h 6854973"/>
              <a:gd name="connsiteX20" fmla="*/ 5770041 w 5770041"/>
              <a:gd name="connsiteY20" fmla="*/ 6854973 h 6854973"/>
              <a:gd name="connsiteX21" fmla="*/ 5769442 w 5770041"/>
              <a:gd name="connsiteY21" fmla="*/ 6854877 h 6854973"/>
              <a:gd name="connsiteX22" fmla="*/ 5637425 w 5770041"/>
              <a:gd name="connsiteY22" fmla="*/ 6815874 h 6854973"/>
              <a:gd name="connsiteX23" fmla="*/ 4536573 w 5770041"/>
              <a:gd name="connsiteY23" fmla="*/ 5661350 h 6854973"/>
              <a:gd name="connsiteX24" fmla="*/ 3366938 w 5770041"/>
              <a:gd name="connsiteY24" fmla="*/ 6135965 h 6854973"/>
              <a:gd name="connsiteX25" fmla="*/ 2511930 w 5770041"/>
              <a:gd name="connsiteY25" fmla="*/ 5321186 h 6854973"/>
              <a:gd name="connsiteX26" fmla="*/ 1999783 w 5770041"/>
              <a:gd name="connsiteY26" fmla="*/ 5585552 h 6854973"/>
              <a:gd name="connsiteX27" fmla="*/ 1300324 w 5770041"/>
              <a:gd name="connsiteY27" fmla="*/ 6441713 h 6854973"/>
              <a:gd name="connsiteX28" fmla="*/ 67915 w 5770041"/>
              <a:gd name="connsiteY28" fmla="*/ 6107289 h 6854973"/>
              <a:gd name="connsiteX29" fmla="*/ 368167 w 5770041"/>
              <a:gd name="connsiteY29" fmla="*/ 5068008 h 6854973"/>
              <a:gd name="connsiteX30" fmla="*/ 1290118 w 5770041"/>
              <a:gd name="connsiteY30" fmla="*/ 4824887 h 6854973"/>
              <a:gd name="connsiteX31" fmla="*/ 2173335 w 5770041"/>
              <a:gd name="connsiteY31" fmla="*/ 4119515 h 6854973"/>
              <a:gd name="connsiteX32" fmla="*/ 1650347 w 5770041"/>
              <a:gd name="connsiteY32" fmla="*/ 3635210 h 6854973"/>
              <a:gd name="connsiteX33" fmla="*/ 873028 w 5770041"/>
              <a:gd name="connsiteY33" fmla="*/ 3056219 h 6854973"/>
              <a:gd name="connsiteX34" fmla="*/ 1103000 w 5770041"/>
              <a:gd name="connsiteY34" fmla="*/ 2438591 h 6854973"/>
              <a:gd name="connsiteX35" fmla="*/ 2160163 w 5770041"/>
              <a:gd name="connsiteY35" fmla="*/ 2377142 h 6854973"/>
              <a:gd name="connsiteX36" fmla="*/ 2667281 w 5770041"/>
              <a:gd name="connsiteY36" fmla="*/ 1904074 h 6854973"/>
              <a:gd name="connsiteX37" fmla="*/ 2261032 w 5770041"/>
              <a:gd name="connsiteY37" fmla="*/ 884073 h 6854973"/>
              <a:gd name="connsiteX38" fmla="*/ 2817235 w 5770041"/>
              <a:gd name="connsiteY38" fmla="*/ 56956 h 6854973"/>
              <a:gd name="connsiteX39" fmla="*/ 4237695 w 5770041"/>
              <a:gd name="connsiteY39" fmla="*/ 130744 h 6854973"/>
              <a:gd name="connsiteX40" fmla="*/ 4384303 w 5770041"/>
              <a:gd name="connsiteY40" fmla="*/ 68411 h 68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70041" h="6854973">
                <a:moveTo>
                  <a:pt x="4486729" y="6106762"/>
                </a:moveTo>
                <a:cubicBezTo>
                  <a:pt x="4629110" y="6098412"/>
                  <a:pt x="4762509" y="6190809"/>
                  <a:pt x="4800665" y="6333995"/>
                </a:cubicBezTo>
                <a:cubicBezTo>
                  <a:pt x="4844272" y="6497635"/>
                  <a:pt x="4746965" y="6665643"/>
                  <a:pt x="4583326" y="6709249"/>
                </a:cubicBezTo>
                <a:cubicBezTo>
                  <a:pt x="4419687" y="6752856"/>
                  <a:pt x="4251677" y="6655550"/>
                  <a:pt x="4208071" y="6491909"/>
                </a:cubicBezTo>
                <a:cubicBezTo>
                  <a:pt x="4164463" y="6328268"/>
                  <a:pt x="4261770" y="6160263"/>
                  <a:pt x="4425411" y="6116656"/>
                </a:cubicBezTo>
                <a:cubicBezTo>
                  <a:pt x="4445865" y="6111205"/>
                  <a:pt x="4466390" y="6107955"/>
                  <a:pt x="4486729" y="6106762"/>
                </a:cubicBezTo>
                <a:close/>
                <a:moveTo>
                  <a:pt x="807356" y="3629507"/>
                </a:moveTo>
                <a:cubicBezTo>
                  <a:pt x="1046555" y="3615478"/>
                  <a:pt x="1270666" y="3770707"/>
                  <a:pt x="1334768" y="4011258"/>
                </a:cubicBezTo>
                <a:cubicBezTo>
                  <a:pt x="1408028" y="4286174"/>
                  <a:pt x="1244554" y="4568425"/>
                  <a:pt x="969638" y="4641684"/>
                </a:cubicBezTo>
                <a:cubicBezTo>
                  <a:pt x="694723" y="4714944"/>
                  <a:pt x="412471" y="4551470"/>
                  <a:pt x="339211" y="4276554"/>
                </a:cubicBezTo>
                <a:cubicBezTo>
                  <a:pt x="265951" y="4001639"/>
                  <a:pt x="429425" y="3719387"/>
                  <a:pt x="704341" y="3646127"/>
                </a:cubicBezTo>
                <a:cubicBezTo>
                  <a:pt x="738706" y="3636970"/>
                  <a:pt x="773185" y="3631512"/>
                  <a:pt x="807356" y="3629507"/>
                </a:cubicBezTo>
                <a:close/>
                <a:moveTo>
                  <a:pt x="1371230" y="1249705"/>
                </a:moveTo>
                <a:cubicBezTo>
                  <a:pt x="1513609" y="1241354"/>
                  <a:pt x="1647010" y="1333752"/>
                  <a:pt x="1685165" y="1476937"/>
                </a:cubicBezTo>
                <a:cubicBezTo>
                  <a:pt x="1728772" y="1640577"/>
                  <a:pt x="1631467" y="1808586"/>
                  <a:pt x="1467825" y="1852192"/>
                </a:cubicBezTo>
                <a:cubicBezTo>
                  <a:pt x="1304186" y="1895799"/>
                  <a:pt x="1136179" y="1798492"/>
                  <a:pt x="1092572" y="1634852"/>
                </a:cubicBezTo>
                <a:cubicBezTo>
                  <a:pt x="1048965" y="1471213"/>
                  <a:pt x="1146272" y="1303205"/>
                  <a:pt x="1309911" y="1259598"/>
                </a:cubicBezTo>
                <a:cubicBezTo>
                  <a:pt x="1330367" y="1254148"/>
                  <a:pt x="1350889" y="1250899"/>
                  <a:pt x="1371230" y="1249705"/>
                </a:cubicBezTo>
                <a:close/>
                <a:moveTo>
                  <a:pt x="4498168" y="0"/>
                </a:moveTo>
                <a:lnTo>
                  <a:pt x="5770041" y="0"/>
                </a:lnTo>
                <a:lnTo>
                  <a:pt x="5770041" y="6854973"/>
                </a:lnTo>
                <a:lnTo>
                  <a:pt x="5769442" y="6854877"/>
                </a:lnTo>
                <a:cubicBezTo>
                  <a:pt x="5723608" y="6844577"/>
                  <a:pt x="5679345" y="6831541"/>
                  <a:pt x="5637425" y="6815874"/>
                </a:cubicBezTo>
                <a:cubicBezTo>
                  <a:pt x="4987247" y="6572901"/>
                  <a:pt x="5034640" y="5747526"/>
                  <a:pt x="4536573" y="5661350"/>
                </a:cubicBezTo>
                <a:cubicBezTo>
                  <a:pt x="4075989" y="5581651"/>
                  <a:pt x="3811381" y="6248167"/>
                  <a:pt x="3366938" y="6135965"/>
                </a:cubicBezTo>
                <a:cubicBezTo>
                  <a:pt x="2940721" y="6028350"/>
                  <a:pt x="2917245" y="5350279"/>
                  <a:pt x="2511930" y="5321186"/>
                </a:cubicBezTo>
                <a:cubicBezTo>
                  <a:pt x="2331951" y="5308260"/>
                  <a:pt x="2186312" y="5429562"/>
                  <a:pt x="1999783" y="5585552"/>
                </a:cubicBezTo>
                <a:cubicBezTo>
                  <a:pt x="1592136" y="5926452"/>
                  <a:pt x="1570721" y="6263131"/>
                  <a:pt x="1300324" y="6441713"/>
                </a:cubicBezTo>
                <a:cubicBezTo>
                  <a:pt x="924909" y="6689640"/>
                  <a:pt x="250959" y="6521902"/>
                  <a:pt x="67915" y="6107289"/>
                </a:cubicBezTo>
                <a:cubicBezTo>
                  <a:pt x="-90552" y="5748337"/>
                  <a:pt x="35877" y="5281668"/>
                  <a:pt x="368167" y="5068008"/>
                </a:cubicBezTo>
                <a:cubicBezTo>
                  <a:pt x="604493" y="4916067"/>
                  <a:pt x="885784" y="4976313"/>
                  <a:pt x="1290118" y="4824887"/>
                </a:cubicBezTo>
                <a:cubicBezTo>
                  <a:pt x="1341951" y="4805483"/>
                  <a:pt x="2191171" y="4479915"/>
                  <a:pt x="2173335" y="4119515"/>
                </a:cubicBezTo>
                <a:cubicBezTo>
                  <a:pt x="2162617" y="3902837"/>
                  <a:pt x="1858931" y="3744174"/>
                  <a:pt x="1650347" y="3635210"/>
                </a:cubicBezTo>
                <a:cubicBezTo>
                  <a:pt x="1092649" y="3343837"/>
                  <a:pt x="935384" y="3260434"/>
                  <a:pt x="873028" y="3056219"/>
                </a:cubicBezTo>
                <a:cubicBezTo>
                  <a:pt x="810328" y="2850849"/>
                  <a:pt x="914214" y="2568185"/>
                  <a:pt x="1103000" y="2438591"/>
                </a:cubicBezTo>
                <a:cubicBezTo>
                  <a:pt x="1399697" y="2234915"/>
                  <a:pt x="1694749" y="2554472"/>
                  <a:pt x="2160163" y="2377142"/>
                </a:cubicBezTo>
                <a:cubicBezTo>
                  <a:pt x="2221808" y="2353667"/>
                  <a:pt x="2609856" y="2204228"/>
                  <a:pt x="2667281" y="1904074"/>
                </a:cubicBezTo>
                <a:cubicBezTo>
                  <a:pt x="2740872" y="1519535"/>
                  <a:pt x="2259635" y="1349686"/>
                  <a:pt x="2261032" y="884073"/>
                </a:cubicBezTo>
                <a:cubicBezTo>
                  <a:pt x="2262013" y="554091"/>
                  <a:pt x="2508005" y="192265"/>
                  <a:pt x="2817235" y="56956"/>
                </a:cubicBezTo>
                <a:cubicBezTo>
                  <a:pt x="3306543" y="-157145"/>
                  <a:pt x="3644180" y="331698"/>
                  <a:pt x="4237695" y="130744"/>
                </a:cubicBezTo>
                <a:cubicBezTo>
                  <a:pt x="4289558" y="113189"/>
                  <a:pt x="4338438" y="92040"/>
                  <a:pt x="4384303" y="68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256168-74A6-FBF0-2C78-175FD7E6265B}"/>
              </a:ext>
            </a:extLst>
          </p:cNvPr>
          <p:cNvSpPr>
            <a:spLocks noGrp="1"/>
          </p:cNvSpPr>
          <p:nvPr>
            <p:ph type="ctrTitle"/>
          </p:nvPr>
        </p:nvSpPr>
        <p:spPr>
          <a:xfrm>
            <a:off x="3048" y="438913"/>
            <a:ext cx="3361944" cy="1060703"/>
          </a:xfrm>
        </p:spPr>
        <p:txBody>
          <a:bodyPr>
            <a:normAutofit fontScale="90000"/>
          </a:bodyPr>
          <a:lstStyle/>
          <a:p>
            <a:r>
              <a:rPr lang="en-US" dirty="0"/>
              <a:t>Flow Chart</a:t>
            </a:r>
          </a:p>
        </p:txBody>
      </p:sp>
      <p:sp>
        <p:nvSpPr>
          <p:cNvPr id="3" name="Subtitle 2">
            <a:extLst>
              <a:ext uri="{FF2B5EF4-FFF2-40B4-BE49-F238E27FC236}">
                <a16:creationId xmlns:a16="http://schemas.microsoft.com/office/drawing/2014/main" id="{5EF4BFD0-C76B-A1ED-9FA1-1FE6899129D5}"/>
              </a:ext>
            </a:extLst>
          </p:cNvPr>
          <p:cNvSpPr>
            <a:spLocks noGrp="1"/>
          </p:cNvSpPr>
          <p:nvPr>
            <p:ph type="subTitle" idx="1"/>
          </p:nvPr>
        </p:nvSpPr>
        <p:spPr>
          <a:xfrm>
            <a:off x="6107824" y="4884667"/>
            <a:ext cx="5474576" cy="993828"/>
          </a:xfrm>
        </p:spPr>
        <p:txBody>
          <a:bodyPr anchor="ctr">
            <a:normAutofit/>
          </a:bodyPr>
          <a:lstStyle/>
          <a:p>
            <a:pPr>
              <a:lnSpc>
                <a:spcPct val="100000"/>
              </a:lnSpc>
            </a:pPr>
            <a:endParaRPr lang="en-US" sz="1100" dirty="0"/>
          </a:p>
        </p:txBody>
      </p:sp>
      <p:pic>
        <p:nvPicPr>
          <p:cNvPr id="4" name="Picture 3" descr="A diagram of a process flow&#10;&#10;Description automatically generated">
            <a:extLst>
              <a:ext uri="{FF2B5EF4-FFF2-40B4-BE49-F238E27FC236}">
                <a16:creationId xmlns:a16="http://schemas.microsoft.com/office/drawing/2014/main" id="{A281712C-4336-BE8D-CBF1-3AE9FC1D3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312" y="97028"/>
            <a:ext cx="5943600" cy="6416040"/>
          </a:xfrm>
          <a:prstGeom prst="rect">
            <a:avLst/>
          </a:prstGeom>
        </p:spPr>
      </p:pic>
    </p:spTree>
    <p:extLst>
      <p:ext uri="{BB962C8B-B14F-4D97-AF65-F5344CB8AC3E}">
        <p14:creationId xmlns:p14="http://schemas.microsoft.com/office/powerpoint/2010/main" val="308939549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notebook with writing on it&#10;&#10;Description automatically generated">
            <a:extLst>
              <a:ext uri="{FF2B5EF4-FFF2-40B4-BE49-F238E27FC236}">
                <a16:creationId xmlns:a16="http://schemas.microsoft.com/office/drawing/2014/main" id="{3F743DFF-C38D-1910-DA10-0F85D07E2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5250" y="857250"/>
            <a:ext cx="6858000" cy="5143500"/>
          </a:xfrm>
          <a:prstGeom prst="rect">
            <a:avLst/>
          </a:prstGeom>
        </p:spPr>
      </p:pic>
      <p:pic>
        <p:nvPicPr>
          <p:cNvPr id="5" name="Picture 4" descr="A paper with writing on it&#10;&#10;Description automatically generated">
            <a:extLst>
              <a:ext uri="{FF2B5EF4-FFF2-40B4-BE49-F238E27FC236}">
                <a16:creationId xmlns:a16="http://schemas.microsoft.com/office/drawing/2014/main" id="{832366F1-8711-211D-B1F3-F7D6649D4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733" y="1176867"/>
            <a:ext cx="6005688" cy="4504266"/>
          </a:xfrm>
          <a:prstGeom prst="rect">
            <a:avLst/>
          </a:prstGeom>
        </p:spPr>
      </p:pic>
    </p:spTree>
    <p:extLst>
      <p:ext uri="{BB962C8B-B14F-4D97-AF65-F5344CB8AC3E}">
        <p14:creationId xmlns:p14="http://schemas.microsoft.com/office/powerpoint/2010/main" val="261997430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paper with writing on it&#10;&#10;Description automatically generated">
            <a:extLst>
              <a:ext uri="{FF2B5EF4-FFF2-40B4-BE49-F238E27FC236}">
                <a16:creationId xmlns:a16="http://schemas.microsoft.com/office/drawing/2014/main" id="{CF13B0DB-2C5D-F46F-DC27-65394CA9A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2360298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ackground Fill">
            <a:extLst>
              <a:ext uri="{FF2B5EF4-FFF2-40B4-BE49-F238E27FC236}">
                <a16:creationId xmlns:a16="http://schemas.microsoft.com/office/drawing/2014/main" id="{6083B51F-AB87-41F5-A974-CFB4D9D8F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DEF7933-0A51-4263-BBA6-4EAA8866D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474" y="1314449"/>
            <a:ext cx="9474962" cy="5543545"/>
          </a:xfrm>
          <a:custGeom>
            <a:avLst/>
            <a:gdLst>
              <a:gd name="connsiteX0" fmla="*/ 1412408 w 8831334"/>
              <a:gd name="connsiteY0" fmla="*/ 4231273 h 4923095"/>
              <a:gd name="connsiteX1" fmla="*/ 1480115 w 8831334"/>
              <a:gd name="connsiteY1" fmla="*/ 4255873 h 4923095"/>
              <a:gd name="connsiteX2" fmla="*/ 1555026 w 8831334"/>
              <a:gd name="connsiteY2" fmla="*/ 4493895 h 4923095"/>
              <a:gd name="connsiteX3" fmla="*/ 1315323 w 8831334"/>
              <a:gd name="connsiteY3" fmla="*/ 4546785 h 4923095"/>
              <a:gd name="connsiteX4" fmla="*/ 1240411 w 8831334"/>
              <a:gd name="connsiteY4" fmla="*/ 4308763 h 4923095"/>
              <a:gd name="connsiteX5" fmla="*/ 1344748 w 8831334"/>
              <a:gd name="connsiteY5" fmla="*/ 4233023 h 4923095"/>
              <a:gd name="connsiteX6" fmla="*/ 1412408 w 8831334"/>
              <a:gd name="connsiteY6" fmla="*/ 4231273 h 4923095"/>
              <a:gd name="connsiteX7" fmla="*/ 622613 w 8831334"/>
              <a:gd name="connsiteY7" fmla="*/ 3711323 h 4923095"/>
              <a:gd name="connsiteX8" fmla="*/ 726058 w 8831334"/>
              <a:gd name="connsiteY8" fmla="*/ 3713477 h 4923095"/>
              <a:gd name="connsiteX9" fmla="*/ 862930 w 8831334"/>
              <a:gd name="connsiteY9" fmla="*/ 3763207 h 4923095"/>
              <a:gd name="connsiteX10" fmla="*/ 1014368 w 8831334"/>
              <a:gd name="connsiteY10" fmla="*/ 4244384 h 4923095"/>
              <a:gd name="connsiteX11" fmla="*/ 529792 w 8831334"/>
              <a:gd name="connsiteY11" fmla="*/ 4351304 h 4923095"/>
              <a:gd name="connsiteX12" fmla="*/ 378355 w 8831334"/>
              <a:gd name="connsiteY12" fmla="*/ 3870127 h 4923095"/>
              <a:gd name="connsiteX13" fmla="*/ 622613 w 8831334"/>
              <a:gd name="connsiteY13" fmla="*/ 3711323 h 4923095"/>
              <a:gd name="connsiteX14" fmla="*/ 0 w 8831334"/>
              <a:gd name="connsiteY14" fmla="*/ 0 h 4923095"/>
              <a:gd name="connsiteX15" fmla="*/ 7345477 w 8831334"/>
              <a:gd name="connsiteY15" fmla="*/ 0 h 4923095"/>
              <a:gd name="connsiteX16" fmla="*/ 7330937 w 8831334"/>
              <a:gd name="connsiteY16" fmla="*/ 57909 h 4923095"/>
              <a:gd name="connsiteX17" fmla="*/ 7204045 w 8831334"/>
              <a:gd name="connsiteY17" fmla="*/ 525057 h 4923095"/>
              <a:gd name="connsiteX18" fmla="*/ 7423939 w 8831334"/>
              <a:gd name="connsiteY18" fmla="*/ 1259431 h 4923095"/>
              <a:gd name="connsiteX19" fmla="*/ 8123848 w 8831334"/>
              <a:gd name="connsiteY19" fmla="*/ 1829863 h 4923095"/>
              <a:gd name="connsiteX20" fmla="*/ 8304560 w 8831334"/>
              <a:gd name="connsiteY20" fmla="*/ 4410617 h 4923095"/>
              <a:gd name="connsiteX21" fmla="*/ 5824906 w 8831334"/>
              <a:gd name="connsiteY21" fmla="*/ 4582246 h 4923095"/>
              <a:gd name="connsiteX22" fmla="*/ 4814027 w 8831334"/>
              <a:gd name="connsiteY22" fmla="*/ 3900391 h 4923095"/>
              <a:gd name="connsiteX23" fmla="*/ 3389336 w 8831334"/>
              <a:gd name="connsiteY23" fmla="*/ 4033298 h 4923095"/>
              <a:gd name="connsiteX24" fmla="*/ 2844266 w 8831334"/>
              <a:gd name="connsiteY24" fmla="*/ 4497245 h 4923095"/>
              <a:gd name="connsiteX25" fmla="*/ 1361823 w 8831334"/>
              <a:gd name="connsiteY25" fmla="*/ 3978831 h 4923095"/>
              <a:gd name="connsiteX26" fmla="*/ 723961 w 8831334"/>
              <a:gd name="connsiteY26" fmla="*/ 3482165 h 4923095"/>
              <a:gd name="connsiteX27" fmla="*/ 41451 w 8831334"/>
              <a:gd name="connsiteY27" fmla="*/ 3495177 h 4923095"/>
              <a:gd name="connsiteX28" fmla="*/ 0 w 8831334"/>
              <a:gd name="connsiteY28" fmla="*/ 3499960 h 49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31334" h="4923095">
                <a:moveTo>
                  <a:pt x="1412408" y="4231273"/>
                </a:moveTo>
                <a:cubicBezTo>
                  <a:pt x="1435398" y="4234988"/>
                  <a:pt x="1458395" y="4243092"/>
                  <a:pt x="1480115" y="4255873"/>
                </a:cubicBezTo>
                <a:cubicBezTo>
                  <a:pt x="1566994" y="4306997"/>
                  <a:pt x="1600533" y="4413563"/>
                  <a:pt x="1555026" y="4493895"/>
                </a:cubicBezTo>
                <a:cubicBezTo>
                  <a:pt x="1509520" y="4574228"/>
                  <a:pt x="1402201" y="4597907"/>
                  <a:pt x="1315323" y="4546785"/>
                </a:cubicBezTo>
                <a:cubicBezTo>
                  <a:pt x="1228444" y="4495662"/>
                  <a:pt x="1194905" y="4389095"/>
                  <a:pt x="1240411" y="4308763"/>
                </a:cubicBezTo>
                <a:cubicBezTo>
                  <a:pt x="1263164" y="4268597"/>
                  <a:pt x="1301371" y="4242593"/>
                  <a:pt x="1344748" y="4233023"/>
                </a:cubicBezTo>
                <a:cubicBezTo>
                  <a:pt x="1366437" y="4228237"/>
                  <a:pt x="1389419" y="4227559"/>
                  <a:pt x="1412408" y="4231273"/>
                </a:cubicBezTo>
                <a:close/>
                <a:moveTo>
                  <a:pt x="622613" y="3711323"/>
                </a:moveTo>
                <a:cubicBezTo>
                  <a:pt x="656354" y="3707209"/>
                  <a:pt x="691202" y="3707845"/>
                  <a:pt x="726058" y="3713477"/>
                </a:cubicBezTo>
                <a:cubicBezTo>
                  <a:pt x="772533" y="3720984"/>
                  <a:pt x="819023" y="3737370"/>
                  <a:pt x="862930" y="3763207"/>
                </a:cubicBezTo>
                <a:cubicBezTo>
                  <a:pt x="1038560" y="3866555"/>
                  <a:pt x="1106361" y="4081986"/>
                  <a:pt x="1014368" y="4244384"/>
                </a:cubicBezTo>
                <a:cubicBezTo>
                  <a:pt x="922373" y="4406782"/>
                  <a:pt x="705422" y="4454653"/>
                  <a:pt x="529792" y="4351304"/>
                </a:cubicBezTo>
                <a:cubicBezTo>
                  <a:pt x="354162" y="4247957"/>
                  <a:pt x="286361" y="4032525"/>
                  <a:pt x="378355" y="3870127"/>
                </a:cubicBezTo>
                <a:cubicBezTo>
                  <a:pt x="430102" y="3778778"/>
                  <a:pt x="521385" y="3723667"/>
                  <a:pt x="622613" y="3711323"/>
                </a:cubicBezTo>
                <a:close/>
                <a:moveTo>
                  <a:pt x="0" y="0"/>
                </a:moveTo>
                <a:lnTo>
                  <a:pt x="7345477" y="0"/>
                </a:lnTo>
                <a:lnTo>
                  <a:pt x="7330937" y="57909"/>
                </a:lnTo>
                <a:cubicBezTo>
                  <a:pt x="7288864" y="213626"/>
                  <a:pt x="7242961" y="368487"/>
                  <a:pt x="7204045" y="525057"/>
                </a:cubicBezTo>
                <a:cubicBezTo>
                  <a:pt x="7133676" y="809936"/>
                  <a:pt x="7207545" y="1073056"/>
                  <a:pt x="7423939" y="1259431"/>
                </a:cubicBezTo>
                <a:cubicBezTo>
                  <a:pt x="7652783" y="1456418"/>
                  <a:pt x="7881464" y="1655861"/>
                  <a:pt x="8123848" y="1829863"/>
                </a:cubicBezTo>
                <a:cubicBezTo>
                  <a:pt x="9170527" y="2581053"/>
                  <a:pt x="8902406" y="3889765"/>
                  <a:pt x="8304560" y="4410617"/>
                </a:cubicBezTo>
                <a:cubicBezTo>
                  <a:pt x="7554009" y="5063887"/>
                  <a:pt x="6697479" y="5060469"/>
                  <a:pt x="5824906" y="4582246"/>
                </a:cubicBezTo>
                <a:cubicBezTo>
                  <a:pt x="5473190" y="4390333"/>
                  <a:pt x="5153204" y="4124206"/>
                  <a:pt x="4814027" y="3900391"/>
                </a:cubicBezTo>
                <a:cubicBezTo>
                  <a:pt x="4336267" y="3586184"/>
                  <a:pt x="3821519" y="3552717"/>
                  <a:pt x="3389336" y="4033298"/>
                </a:cubicBezTo>
                <a:cubicBezTo>
                  <a:pt x="3228138" y="4212489"/>
                  <a:pt x="3051008" y="4402509"/>
                  <a:pt x="2844266" y="4497245"/>
                </a:cubicBezTo>
                <a:cubicBezTo>
                  <a:pt x="2311195" y="4741524"/>
                  <a:pt x="1799982" y="4540883"/>
                  <a:pt x="1361823" y="3978831"/>
                </a:cubicBezTo>
                <a:cubicBezTo>
                  <a:pt x="1185983" y="3753353"/>
                  <a:pt x="1004288" y="3503556"/>
                  <a:pt x="723961" y="3482165"/>
                </a:cubicBezTo>
                <a:cubicBezTo>
                  <a:pt x="497125" y="3465003"/>
                  <a:pt x="268214" y="3473242"/>
                  <a:pt x="41451" y="3495177"/>
                </a:cubicBezTo>
                <a:lnTo>
                  <a:pt x="0" y="34999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B23B4E-579E-7B4B-1B04-9FD884B20D25}"/>
              </a:ext>
            </a:extLst>
          </p:cNvPr>
          <p:cNvSpPr>
            <a:spLocks noGrp="1"/>
          </p:cNvSpPr>
          <p:nvPr>
            <p:ph type="ctrTitle"/>
          </p:nvPr>
        </p:nvSpPr>
        <p:spPr>
          <a:xfrm>
            <a:off x="259358" y="2607761"/>
            <a:ext cx="6550152" cy="1142661"/>
          </a:xfrm>
        </p:spPr>
        <p:txBody>
          <a:bodyPr>
            <a:normAutofit/>
          </a:bodyPr>
          <a:lstStyle/>
          <a:p>
            <a:r>
              <a:rPr lang="en-US" dirty="0"/>
              <a:t>Mean Squared Error</a:t>
            </a:r>
          </a:p>
        </p:txBody>
      </p:sp>
      <p:sp>
        <p:nvSpPr>
          <p:cNvPr id="3" name="Subtitle 2">
            <a:extLst>
              <a:ext uri="{FF2B5EF4-FFF2-40B4-BE49-F238E27FC236}">
                <a16:creationId xmlns:a16="http://schemas.microsoft.com/office/drawing/2014/main" id="{82A47ADA-56F7-9A11-C1B5-EAD2AB86286B}"/>
              </a:ext>
            </a:extLst>
          </p:cNvPr>
          <p:cNvSpPr>
            <a:spLocks noGrp="1"/>
          </p:cNvSpPr>
          <p:nvPr>
            <p:ph type="subTitle" idx="1"/>
          </p:nvPr>
        </p:nvSpPr>
        <p:spPr>
          <a:xfrm>
            <a:off x="841249" y="4893083"/>
            <a:ext cx="6550152" cy="1650815"/>
          </a:xfrm>
        </p:spPr>
        <p:txBody>
          <a:bodyPr anchor="ctr">
            <a:normAutofit fontScale="85000" lnSpcReduction="10000"/>
          </a:bodyPr>
          <a:lstStyle/>
          <a:p>
            <a:br>
              <a:rPr lang="en-US" dirty="0"/>
            </a:br>
            <a:r>
              <a:rPr lang="en-US" b="0" i="0" dirty="0">
                <a:effectLst/>
                <a:latin typeface="Google Sans"/>
              </a:rPr>
              <a:t>Mean squared error (MSE) is a measure of the error in prediction algorithms. This statistic quantifies the average squared variance between observed and predicted values. When there are no errors in a model, the MSE equals 0. A model's worth increases in proportion to the degree of error it contains.</a:t>
            </a:r>
            <a:endParaRPr lang="en-US" dirty="0"/>
          </a:p>
        </p:txBody>
      </p:sp>
      <p:pic>
        <p:nvPicPr>
          <p:cNvPr id="5" name="Picture 4">
            <a:extLst>
              <a:ext uri="{FF2B5EF4-FFF2-40B4-BE49-F238E27FC236}">
                <a16:creationId xmlns:a16="http://schemas.microsoft.com/office/drawing/2014/main" id="{45EF0D32-EE47-64F3-803C-EAE63BF40D40}"/>
              </a:ext>
            </a:extLst>
          </p:cNvPr>
          <p:cNvPicPr>
            <a:picLocks noChangeAspect="1"/>
          </p:cNvPicPr>
          <p:nvPr/>
        </p:nvPicPr>
        <p:blipFill>
          <a:blip r:embed="rId2"/>
          <a:stretch>
            <a:fillRect/>
          </a:stretch>
        </p:blipFill>
        <p:spPr>
          <a:xfrm>
            <a:off x="841249" y="3750422"/>
            <a:ext cx="4118678" cy="1327129"/>
          </a:xfrm>
          <a:prstGeom prst="rect">
            <a:avLst/>
          </a:prstGeom>
        </p:spPr>
      </p:pic>
    </p:spTree>
    <p:extLst>
      <p:ext uri="{BB962C8B-B14F-4D97-AF65-F5344CB8AC3E}">
        <p14:creationId xmlns:p14="http://schemas.microsoft.com/office/powerpoint/2010/main" val="143015362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9B8479C-FBD9-EE68-1BF6-7A7CFC011A4D}"/>
              </a:ext>
            </a:extLst>
          </p:cNvPr>
          <p:cNvSpPr>
            <a:spLocks noGrp="1"/>
          </p:cNvSpPr>
          <p:nvPr>
            <p:ph type="ctrTitle"/>
          </p:nvPr>
        </p:nvSpPr>
        <p:spPr>
          <a:xfrm>
            <a:off x="612648" y="557784"/>
            <a:ext cx="6821085" cy="1135550"/>
          </a:xfrm>
        </p:spPr>
        <p:txBody>
          <a:bodyPr>
            <a:normAutofit/>
          </a:bodyPr>
          <a:lstStyle/>
          <a:p>
            <a:r>
              <a:rPr lang="en-US" dirty="0"/>
              <a:t>R2 Score</a:t>
            </a:r>
          </a:p>
        </p:txBody>
      </p:sp>
      <p:sp>
        <p:nvSpPr>
          <p:cNvPr id="3" name="Subtitle 2">
            <a:extLst>
              <a:ext uri="{FF2B5EF4-FFF2-40B4-BE49-F238E27FC236}">
                <a16:creationId xmlns:a16="http://schemas.microsoft.com/office/drawing/2014/main" id="{4D3F00FE-3518-6646-9518-885EFB339597}"/>
              </a:ext>
            </a:extLst>
          </p:cNvPr>
          <p:cNvSpPr>
            <a:spLocks noGrp="1"/>
          </p:cNvSpPr>
          <p:nvPr>
            <p:ph type="subTitle" idx="1"/>
          </p:nvPr>
        </p:nvSpPr>
        <p:spPr>
          <a:xfrm>
            <a:off x="612648" y="3429000"/>
            <a:ext cx="6693027" cy="2713735"/>
          </a:xfrm>
        </p:spPr>
        <p:txBody>
          <a:bodyPr>
            <a:normAutofit lnSpcReduction="10000"/>
          </a:bodyPr>
          <a:lstStyle/>
          <a:p>
            <a:r>
              <a:rPr lang="en-US" dirty="0"/>
              <a:t>Coefficient of Determination or also known as R2 score </a:t>
            </a:r>
            <a:r>
              <a:rPr lang="en-US" dirty="0" err="1"/>
              <a:t>score</a:t>
            </a:r>
            <a:r>
              <a:rPr lang="en-US" dirty="0"/>
              <a:t> is used to evaluate the performance of a linear regression model. It is the amount of the variation in the output dependent attribute which is predictable from the input independent variable(s). It is used to check how well-observed results are reproduced by the model, depending on the ratio of total deviation of results described by the model.</a:t>
            </a:r>
          </a:p>
          <a:p>
            <a:endParaRPr lang="en-US" dirty="0"/>
          </a:p>
        </p:txBody>
      </p:sp>
      <p:pic>
        <p:nvPicPr>
          <p:cNvPr id="5" name="Picture 4">
            <a:extLst>
              <a:ext uri="{FF2B5EF4-FFF2-40B4-BE49-F238E27FC236}">
                <a16:creationId xmlns:a16="http://schemas.microsoft.com/office/drawing/2014/main" id="{484155B1-F651-F021-8B52-3BCC62149A3F}"/>
              </a:ext>
            </a:extLst>
          </p:cNvPr>
          <p:cNvPicPr>
            <a:picLocks noChangeAspect="1"/>
          </p:cNvPicPr>
          <p:nvPr/>
        </p:nvPicPr>
        <p:blipFill>
          <a:blip r:embed="rId2"/>
          <a:stretch>
            <a:fillRect/>
          </a:stretch>
        </p:blipFill>
        <p:spPr>
          <a:xfrm>
            <a:off x="612648" y="1739322"/>
            <a:ext cx="4742857" cy="1447619"/>
          </a:xfrm>
          <a:prstGeom prst="rect">
            <a:avLst/>
          </a:prstGeom>
        </p:spPr>
      </p:pic>
    </p:spTree>
    <p:extLst>
      <p:ext uri="{BB962C8B-B14F-4D97-AF65-F5344CB8AC3E}">
        <p14:creationId xmlns:p14="http://schemas.microsoft.com/office/powerpoint/2010/main" val="136421864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BB887A-DB02-4431-8FDF-F517505C9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7E251-AD35-7176-94FD-9E632396E5D6}"/>
              </a:ext>
            </a:extLst>
          </p:cNvPr>
          <p:cNvSpPr>
            <a:spLocks noGrp="1"/>
          </p:cNvSpPr>
          <p:nvPr>
            <p:ph type="ctrTitle"/>
          </p:nvPr>
        </p:nvSpPr>
        <p:spPr>
          <a:xfrm>
            <a:off x="5702406" y="557783"/>
            <a:ext cx="5852698" cy="3130807"/>
          </a:xfrm>
        </p:spPr>
        <p:txBody>
          <a:bodyPr>
            <a:normAutofit/>
          </a:bodyPr>
          <a:lstStyle/>
          <a:p>
            <a:r>
              <a:rPr lang="en-US" dirty="0">
                <a:effectLst/>
                <a:latin typeface="Bodoni MT Black" panose="02070A03080606020203" pitchFamily="18" charset="0"/>
                <a:ea typeface="Calibri" panose="020F0502020204030204" pitchFamily="34" charset="0"/>
                <a:cs typeface="Arial" panose="020B0604020202020204" pitchFamily="34" charset="0"/>
              </a:rPr>
              <a:t>Conclusion</a:t>
            </a:r>
            <a:br>
              <a:rPr lang="en-US">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Subtitle 2">
            <a:extLst>
              <a:ext uri="{FF2B5EF4-FFF2-40B4-BE49-F238E27FC236}">
                <a16:creationId xmlns:a16="http://schemas.microsoft.com/office/drawing/2014/main" id="{E5C66341-8B23-A2AE-A4A6-F7F03331794D}"/>
              </a:ext>
            </a:extLst>
          </p:cNvPr>
          <p:cNvSpPr>
            <a:spLocks noGrp="1"/>
          </p:cNvSpPr>
          <p:nvPr>
            <p:ph type="subTitle" idx="1"/>
          </p:nvPr>
        </p:nvSpPr>
        <p:spPr>
          <a:xfrm>
            <a:off x="5702406" y="3902206"/>
            <a:ext cx="5852698" cy="2240529"/>
          </a:xfrm>
        </p:spPr>
        <p:txBody>
          <a:bodyPr>
            <a:normAutofit/>
          </a:bodyPr>
          <a:lstStyle/>
          <a:p>
            <a:pPr>
              <a:lnSpc>
                <a:spcPct val="100000"/>
              </a:lnSpc>
            </a:pPr>
            <a:r>
              <a:rPr lang="en-US" sz="1600">
                <a:effectLst/>
                <a:latin typeface="Calibri" panose="020F0502020204030204" pitchFamily="34" charset="0"/>
                <a:ea typeface="Calibri" panose="020F0502020204030204" pitchFamily="34" charset="0"/>
                <a:cs typeface="Arial" panose="020B0604020202020204" pitchFamily="34" charset="0"/>
              </a:rPr>
              <a:t>In conclusion, this project aimed to build a model that could predict the compressive strength of concrete based on its components. The data set was explored, cleaned, preprocessed, and used to train and test various machine learning models. The best model was selected based on its performance on the test data set, and its performance was analyzed using various evaluation metrics. The final model can be used to predict the compressive strength of concrete and can be helpful in the construction industry.</a:t>
            </a:r>
          </a:p>
          <a:p>
            <a:pPr>
              <a:lnSpc>
                <a:spcPct val="100000"/>
              </a:lnSpc>
            </a:pPr>
            <a:endParaRPr lang="en-US" sz="1600"/>
          </a:p>
        </p:txBody>
      </p:sp>
      <p:pic>
        <p:nvPicPr>
          <p:cNvPr id="5" name="Picture 4" descr="Pen placed on top of a signature line">
            <a:extLst>
              <a:ext uri="{FF2B5EF4-FFF2-40B4-BE49-F238E27FC236}">
                <a16:creationId xmlns:a16="http://schemas.microsoft.com/office/drawing/2014/main" id="{196930D3-5FAB-75F1-1E5A-8DB3191AD08E}"/>
              </a:ext>
            </a:extLst>
          </p:cNvPr>
          <p:cNvPicPr>
            <a:picLocks noChangeAspect="1"/>
          </p:cNvPicPr>
          <p:nvPr/>
        </p:nvPicPr>
        <p:blipFill>
          <a:blip r:embed="rId2"/>
          <a:srcRect l="44418" r="-1" b="-1"/>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Tree>
    <p:extLst>
      <p:ext uri="{BB962C8B-B14F-4D97-AF65-F5344CB8AC3E}">
        <p14:creationId xmlns:p14="http://schemas.microsoft.com/office/powerpoint/2010/main" val="6383203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ample being pipetted into a petri dish">
            <a:extLst>
              <a:ext uri="{FF2B5EF4-FFF2-40B4-BE49-F238E27FC236}">
                <a16:creationId xmlns:a16="http://schemas.microsoft.com/office/drawing/2014/main" id="{F4ED0AF8-FAB6-EF8F-CB08-61FA6FF124F7}"/>
              </a:ext>
            </a:extLst>
          </p:cNvPr>
          <p:cNvPicPr>
            <a:picLocks noChangeAspect="1"/>
          </p:cNvPicPr>
          <p:nvPr/>
        </p:nvPicPr>
        <p:blipFill>
          <a:blip r:embed="rId2">
            <a:alphaModFix/>
          </a:blip>
          <a:srcRect t="17920" r="-1" b="6810"/>
          <a:stretch/>
        </p:blipFill>
        <p:spPr>
          <a:xfrm>
            <a:off x="3048" y="10"/>
            <a:ext cx="12188952" cy="6857990"/>
          </a:xfrm>
          <a:prstGeom prst="rect">
            <a:avLst/>
          </a:prstGeom>
        </p:spPr>
      </p:pic>
      <p:sp useBgFill="1">
        <p:nvSpPr>
          <p:cNvPr id="14" name="Freeform: Shape 13">
            <a:extLst>
              <a:ext uri="{FF2B5EF4-FFF2-40B4-BE49-F238E27FC236}">
                <a16:creationId xmlns:a16="http://schemas.microsoft.com/office/drawing/2014/main" id="{389C36E1-2D95-402F-A472-3E6699BE2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35775" cy="6730860"/>
          </a:xfrm>
          <a:custGeom>
            <a:avLst/>
            <a:gdLst>
              <a:gd name="connsiteX0" fmla="*/ 1016151 w 5835775"/>
              <a:gd name="connsiteY0" fmla="*/ 6072484 h 6730860"/>
              <a:gd name="connsiteX1" fmla="*/ 1082018 w 5835775"/>
              <a:gd name="connsiteY1" fmla="*/ 6083111 h 6730860"/>
              <a:gd name="connsiteX2" fmla="*/ 1315484 w 5835775"/>
              <a:gd name="connsiteY2" fmla="*/ 6486206 h 6730860"/>
              <a:gd name="connsiteX3" fmla="*/ 912386 w 5835775"/>
              <a:gd name="connsiteY3" fmla="*/ 6719672 h 6730860"/>
              <a:gd name="connsiteX4" fmla="*/ 678923 w 5835775"/>
              <a:gd name="connsiteY4" fmla="*/ 6316576 h 6730860"/>
              <a:gd name="connsiteX5" fmla="*/ 1016151 w 5835775"/>
              <a:gd name="connsiteY5" fmla="*/ 6072484 h 6730860"/>
              <a:gd name="connsiteX6" fmla="*/ 4968517 w 5835775"/>
              <a:gd name="connsiteY6" fmla="*/ 3411427 h 6730860"/>
              <a:gd name="connsiteX7" fmla="*/ 5079176 w 5835775"/>
              <a:gd name="connsiteY7" fmla="*/ 3429280 h 6730860"/>
              <a:gd name="connsiteX8" fmla="*/ 5471396 w 5835775"/>
              <a:gd name="connsiteY8" fmla="*/ 4106482 h 6730860"/>
              <a:gd name="connsiteX9" fmla="*/ 4794194 w 5835775"/>
              <a:gd name="connsiteY9" fmla="*/ 4498704 h 6730860"/>
              <a:gd name="connsiteX10" fmla="*/ 4401974 w 5835775"/>
              <a:gd name="connsiteY10" fmla="*/ 3821503 h 6730860"/>
              <a:gd name="connsiteX11" fmla="*/ 4968517 w 5835775"/>
              <a:gd name="connsiteY11" fmla="*/ 3411427 h 6730860"/>
              <a:gd name="connsiteX12" fmla="*/ 4362805 w 5835775"/>
              <a:gd name="connsiteY12" fmla="*/ 855055 h 6730860"/>
              <a:gd name="connsiteX13" fmla="*/ 4428674 w 5835775"/>
              <a:gd name="connsiteY13" fmla="*/ 865682 h 6730860"/>
              <a:gd name="connsiteX14" fmla="*/ 4662139 w 5835775"/>
              <a:gd name="connsiteY14" fmla="*/ 1268778 h 6730860"/>
              <a:gd name="connsiteX15" fmla="*/ 4259044 w 5835775"/>
              <a:gd name="connsiteY15" fmla="*/ 1502244 h 6730860"/>
              <a:gd name="connsiteX16" fmla="*/ 4025578 w 5835775"/>
              <a:gd name="connsiteY16" fmla="*/ 1099146 h 6730860"/>
              <a:gd name="connsiteX17" fmla="*/ 4362805 w 5835775"/>
              <a:gd name="connsiteY17" fmla="*/ 855055 h 6730860"/>
              <a:gd name="connsiteX18" fmla="*/ 0 w 5835775"/>
              <a:gd name="connsiteY18" fmla="*/ 0 h 6730860"/>
              <a:gd name="connsiteX19" fmla="*/ 3267758 w 5835775"/>
              <a:gd name="connsiteY19" fmla="*/ 0 h 6730860"/>
              <a:gd name="connsiteX20" fmla="*/ 3305063 w 5835775"/>
              <a:gd name="connsiteY20" fmla="*/ 63726 h 6730860"/>
              <a:gd name="connsiteX21" fmla="*/ 3406985 w 5835775"/>
              <a:gd name="connsiteY21" fmla="*/ 462295 h 6730860"/>
              <a:gd name="connsiteX22" fmla="*/ 2970594 w 5835775"/>
              <a:gd name="connsiteY22" fmla="*/ 1557974 h 6730860"/>
              <a:gd name="connsiteX23" fmla="*/ 3515337 w 5835775"/>
              <a:gd name="connsiteY23" fmla="*/ 2066142 h 6730860"/>
              <a:gd name="connsiteX24" fmla="*/ 4650938 w 5835775"/>
              <a:gd name="connsiteY24" fmla="*/ 2132151 h 6730860"/>
              <a:gd name="connsiteX25" fmla="*/ 4897972 w 5835775"/>
              <a:gd name="connsiteY25" fmla="*/ 2795603 h 6730860"/>
              <a:gd name="connsiteX26" fmla="*/ 4062979 w 5835775"/>
              <a:gd name="connsiteY26" fmla="*/ 3417553 h 6730860"/>
              <a:gd name="connsiteX27" fmla="*/ 3501188 w 5835775"/>
              <a:gd name="connsiteY27" fmla="*/ 3937791 h 6730860"/>
              <a:gd name="connsiteX28" fmla="*/ 4449937 w 5835775"/>
              <a:gd name="connsiteY28" fmla="*/ 4695499 h 6730860"/>
              <a:gd name="connsiteX29" fmla="*/ 5440291 w 5835775"/>
              <a:gd name="connsiteY29" fmla="*/ 4956658 h 6730860"/>
              <a:gd name="connsiteX30" fmla="*/ 5762821 w 5835775"/>
              <a:gd name="connsiteY30" fmla="*/ 6073049 h 6730860"/>
              <a:gd name="connsiteX31" fmla="*/ 4438972 w 5835775"/>
              <a:gd name="connsiteY31" fmla="*/ 6432286 h 6730860"/>
              <a:gd name="connsiteX32" fmla="*/ 3687617 w 5835775"/>
              <a:gd name="connsiteY32" fmla="*/ 5512601 h 6730860"/>
              <a:gd name="connsiteX33" fmla="*/ 3137471 w 5835775"/>
              <a:gd name="connsiteY33" fmla="*/ 5228621 h 6730860"/>
              <a:gd name="connsiteX34" fmla="*/ 2219026 w 5835775"/>
              <a:gd name="connsiteY34" fmla="*/ 6103852 h 6730860"/>
              <a:gd name="connsiteX35" fmla="*/ 962609 w 5835775"/>
              <a:gd name="connsiteY35" fmla="*/ 5594024 h 6730860"/>
              <a:gd name="connsiteX36" fmla="*/ 9468 w 5835775"/>
              <a:gd name="connsiteY36" fmla="*/ 6709780 h 6730860"/>
              <a:gd name="connsiteX37" fmla="*/ 0 w 5835775"/>
              <a:gd name="connsiteY37" fmla="*/ 6715849 h 673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5775" h="6730860">
                <a:moveTo>
                  <a:pt x="1016151" y="6072484"/>
                </a:moveTo>
                <a:cubicBezTo>
                  <a:pt x="1037999" y="6073765"/>
                  <a:pt x="1060047" y="6077256"/>
                  <a:pt x="1082018" y="6083111"/>
                </a:cubicBezTo>
                <a:cubicBezTo>
                  <a:pt x="1257801" y="6129954"/>
                  <a:pt x="1362328" y="6310424"/>
                  <a:pt x="1315484" y="6486206"/>
                </a:cubicBezTo>
                <a:cubicBezTo>
                  <a:pt x="1268642" y="6661989"/>
                  <a:pt x="1088168" y="6766515"/>
                  <a:pt x="912386" y="6719672"/>
                </a:cubicBezTo>
                <a:cubicBezTo>
                  <a:pt x="736607" y="6672830"/>
                  <a:pt x="632080" y="6492357"/>
                  <a:pt x="678923" y="6316576"/>
                </a:cubicBezTo>
                <a:cubicBezTo>
                  <a:pt x="719910" y="6162766"/>
                  <a:pt x="863206" y="6063513"/>
                  <a:pt x="1016151" y="6072484"/>
                </a:cubicBezTo>
                <a:close/>
                <a:moveTo>
                  <a:pt x="4968517" y="3411427"/>
                </a:moveTo>
                <a:cubicBezTo>
                  <a:pt x="5005224" y="3413581"/>
                  <a:pt x="5042261" y="3419444"/>
                  <a:pt x="5079176" y="3429280"/>
                </a:cubicBezTo>
                <a:cubicBezTo>
                  <a:pt x="5374488" y="3507975"/>
                  <a:pt x="5550091" y="3811170"/>
                  <a:pt x="5471396" y="4106482"/>
                </a:cubicBezTo>
                <a:cubicBezTo>
                  <a:pt x="5392701" y="4401796"/>
                  <a:pt x="5089508" y="4577399"/>
                  <a:pt x="4794194" y="4498704"/>
                </a:cubicBezTo>
                <a:cubicBezTo>
                  <a:pt x="4498880" y="4420008"/>
                  <a:pt x="4323277" y="4116815"/>
                  <a:pt x="4401974" y="3821503"/>
                </a:cubicBezTo>
                <a:cubicBezTo>
                  <a:pt x="4470833" y="3563104"/>
                  <a:pt x="4711571" y="3396357"/>
                  <a:pt x="4968517" y="3411427"/>
                </a:cubicBezTo>
                <a:close/>
                <a:moveTo>
                  <a:pt x="4362805" y="855055"/>
                </a:moveTo>
                <a:cubicBezTo>
                  <a:pt x="4384656" y="856336"/>
                  <a:pt x="4406701" y="859827"/>
                  <a:pt x="4428674" y="865682"/>
                </a:cubicBezTo>
                <a:cubicBezTo>
                  <a:pt x="4604455" y="912524"/>
                  <a:pt x="4708982" y="1092997"/>
                  <a:pt x="4662139" y="1268778"/>
                </a:cubicBezTo>
                <a:cubicBezTo>
                  <a:pt x="4615296" y="1444559"/>
                  <a:pt x="4434824" y="1549086"/>
                  <a:pt x="4259044" y="1502244"/>
                </a:cubicBezTo>
                <a:cubicBezTo>
                  <a:pt x="4083261" y="1455402"/>
                  <a:pt x="3978736" y="1274928"/>
                  <a:pt x="4025578" y="1099146"/>
                </a:cubicBezTo>
                <a:cubicBezTo>
                  <a:pt x="4066564" y="945337"/>
                  <a:pt x="4209864" y="846084"/>
                  <a:pt x="4362805" y="855055"/>
                </a:cubicBezTo>
                <a:close/>
                <a:moveTo>
                  <a:pt x="0" y="0"/>
                </a:moveTo>
                <a:lnTo>
                  <a:pt x="3267758" y="0"/>
                </a:lnTo>
                <a:lnTo>
                  <a:pt x="3305063" y="63726"/>
                </a:lnTo>
                <a:cubicBezTo>
                  <a:pt x="3369183" y="191635"/>
                  <a:pt x="3406589" y="329370"/>
                  <a:pt x="3406985" y="462295"/>
                </a:cubicBezTo>
                <a:cubicBezTo>
                  <a:pt x="3408485" y="962453"/>
                  <a:pt x="2891543" y="1144904"/>
                  <a:pt x="2970594" y="1557974"/>
                </a:cubicBezTo>
                <a:cubicBezTo>
                  <a:pt x="3032280" y="1880398"/>
                  <a:pt x="3449119" y="2040925"/>
                  <a:pt x="3515337" y="2066142"/>
                </a:cubicBezTo>
                <a:cubicBezTo>
                  <a:pt x="4015284" y="2256630"/>
                  <a:pt x="4332227" y="1913363"/>
                  <a:pt x="4650938" y="2132151"/>
                </a:cubicBezTo>
                <a:cubicBezTo>
                  <a:pt x="4853731" y="2271360"/>
                  <a:pt x="4965324" y="2574996"/>
                  <a:pt x="4897972" y="2795603"/>
                </a:cubicBezTo>
                <a:cubicBezTo>
                  <a:pt x="4830989" y="3014971"/>
                  <a:pt x="4662056" y="3104561"/>
                  <a:pt x="4062979" y="3417553"/>
                </a:cubicBezTo>
                <a:cubicBezTo>
                  <a:pt x="3838920" y="3534602"/>
                  <a:pt x="3512702" y="3705038"/>
                  <a:pt x="3501188" y="3937791"/>
                </a:cubicBezTo>
                <a:cubicBezTo>
                  <a:pt x="3482029" y="4324932"/>
                  <a:pt x="4394257" y="4674655"/>
                  <a:pt x="4449937" y="4695499"/>
                </a:cubicBezTo>
                <a:cubicBezTo>
                  <a:pt x="4884270" y="4858160"/>
                  <a:pt x="5186431" y="4793445"/>
                  <a:pt x="5440291" y="4956658"/>
                </a:cubicBezTo>
                <a:cubicBezTo>
                  <a:pt x="5797237" y="5186171"/>
                  <a:pt x="5933047" y="5687465"/>
                  <a:pt x="5762821" y="6073049"/>
                </a:cubicBezTo>
                <a:cubicBezTo>
                  <a:pt x="5566196" y="6518425"/>
                  <a:pt x="4842241" y="6698608"/>
                  <a:pt x="4438972" y="6432286"/>
                </a:cubicBezTo>
                <a:cubicBezTo>
                  <a:pt x="4148514" y="6240453"/>
                  <a:pt x="4125510" y="5878795"/>
                  <a:pt x="3687617" y="5512601"/>
                </a:cubicBezTo>
                <a:cubicBezTo>
                  <a:pt x="3487248" y="5345038"/>
                  <a:pt x="3330804" y="5214736"/>
                  <a:pt x="3137471" y="5228621"/>
                </a:cubicBezTo>
                <a:cubicBezTo>
                  <a:pt x="2702082" y="5259873"/>
                  <a:pt x="2676865" y="5988253"/>
                  <a:pt x="2219026" y="6103852"/>
                </a:cubicBezTo>
                <a:cubicBezTo>
                  <a:pt x="1741606" y="6224379"/>
                  <a:pt x="1457366" y="5508411"/>
                  <a:pt x="962609" y="5594024"/>
                </a:cubicBezTo>
                <a:cubicBezTo>
                  <a:pt x="494464" y="5675021"/>
                  <a:pt x="474925" y="6363960"/>
                  <a:pt x="9468" y="6709780"/>
                </a:cubicBezTo>
                <a:lnTo>
                  <a:pt x="0" y="671584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DD6F2C-0D45-BA1E-4036-99673748FF69}"/>
              </a:ext>
            </a:extLst>
          </p:cNvPr>
          <p:cNvSpPr>
            <a:spLocks noGrp="1"/>
          </p:cNvSpPr>
          <p:nvPr>
            <p:ph type="title"/>
          </p:nvPr>
        </p:nvSpPr>
        <p:spPr>
          <a:xfrm>
            <a:off x="244220" y="663960"/>
            <a:ext cx="2987417" cy="3228104"/>
          </a:xfrm>
        </p:spPr>
        <p:txBody>
          <a:bodyPr vert="horz" lIns="91440" tIns="45720" rIns="91440" bIns="45720" rtlCol="0" anchor="b">
            <a:normAutofit/>
          </a:bodyPr>
          <a:lstStyle/>
          <a:p>
            <a:r>
              <a:rPr lang="en-US" dirty="0"/>
              <a:t>Research and evidence </a:t>
            </a:r>
          </a:p>
        </p:txBody>
      </p:sp>
    </p:spTree>
    <p:extLst>
      <p:ext uri="{BB962C8B-B14F-4D97-AF65-F5344CB8AC3E}">
        <p14:creationId xmlns:p14="http://schemas.microsoft.com/office/powerpoint/2010/main" val="324453406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12199B26-122D-E22B-AF04-2D0D4A6FC83A}"/>
              </a:ext>
            </a:extLst>
          </p:cNvPr>
          <p:cNvPicPr>
            <a:picLocks noChangeAspect="1"/>
          </p:cNvPicPr>
          <p:nvPr/>
        </p:nvPicPr>
        <p:blipFill>
          <a:blip r:embed="rId3"/>
          <a:srcRect l="10611" r="-1" b="-1"/>
          <a:stretch/>
        </p:blipFill>
        <p:spPr>
          <a:xfrm>
            <a:off x="20" y="10"/>
            <a:ext cx="11903508" cy="6857990"/>
          </a:xfrm>
          <a:custGeom>
            <a:avLst/>
            <a:gdLst/>
            <a:ahLst/>
            <a:cxnLst/>
            <a:rect l="l" t="t" r="r" b="b"/>
            <a:pathLst>
              <a:path w="11903528" h="6858000">
                <a:moveTo>
                  <a:pt x="11269613" y="5740066"/>
                </a:moveTo>
                <a:cubicBezTo>
                  <a:pt x="11523057" y="5740066"/>
                  <a:pt x="11728514" y="5947453"/>
                  <a:pt x="11728514" y="6203278"/>
                </a:cubicBezTo>
                <a:cubicBezTo>
                  <a:pt x="11728514" y="6459103"/>
                  <a:pt x="11523057" y="6666491"/>
                  <a:pt x="11269613" y="6666491"/>
                </a:cubicBezTo>
                <a:cubicBezTo>
                  <a:pt x="11016169" y="6666491"/>
                  <a:pt x="10810712" y="6459103"/>
                  <a:pt x="10810712" y="6203278"/>
                </a:cubicBezTo>
                <a:cubicBezTo>
                  <a:pt x="10810712" y="5947453"/>
                  <a:pt x="11016169" y="5740066"/>
                  <a:pt x="11269613" y="5740066"/>
                </a:cubicBezTo>
                <a:close/>
                <a:moveTo>
                  <a:pt x="10975748" y="1735199"/>
                </a:moveTo>
                <a:cubicBezTo>
                  <a:pt x="11353634" y="1735199"/>
                  <a:pt x="11659973" y="2044415"/>
                  <a:pt x="11659973" y="2425851"/>
                </a:cubicBezTo>
                <a:cubicBezTo>
                  <a:pt x="11659973" y="2807287"/>
                  <a:pt x="11353634" y="3116504"/>
                  <a:pt x="10975748" y="3116504"/>
                </a:cubicBezTo>
                <a:cubicBezTo>
                  <a:pt x="10597862" y="3116504"/>
                  <a:pt x="10291524" y="2807287"/>
                  <a:pt x="10291524" y="2425851"/>
                </a:cubicBezTo>
                <a:cubicBezTo>
                  <a:pt x="10291524" y="2044415"/>
                  <a:pt x="10597862" y="1735199"/>
                  <a:pt x="10975748" y="1735199"/>
                </a:cubicBezTo>
                <a:close/>
                <a:moveTo>
                  <a:pt x="11502658" y="714661"/>
                </a:moveTo>
                <a:cubicBezTo>
                  <a:pt x="11724053" y="714661"/>
                  <a:pt x="11903528" y="895822"/>
                  <a:pt x="11903528" y="1119297"/>
                </a:cubicBezTo>
                <a:cubicBezTo>
                  <a:pt x="11903528" y="1342772"/>
                  <a:pt x="11724053" y="1523933"/>
                  <a:pt x="11502658" y="1523933"/>
                </a:cubicBezTo>
                <a:cubicBezTo>
                  <a:pt x="11281263" y="1523933"/>
                  <a:pt x="11101789" y="1342772"/>
                  <a:pt x="11101789" y="1119297"/>
                </a:cubicBezTo>
                <a:cubicBezTo>
                  <a:pt x="11101789" y="895822"/>
                  <a:pt x="11281263" y="714661"/>
                  <a:pt x="11502658" y="714661"/>
                </a:cubicBezTo>
                <a:close/>
                <a:moveTo>
                  <a:pt x="0" y="0"/>
                </a:moveTo>
                <a:lnTo>
                  <a:pt x="11326820" y="0"/>
                </a:lnTo>
                <a:lnTo>
                  <a:pt x="11285255" y="103713"/>
                </a:lnTo>
                <a:cubicBezTo>
                  <a:pt x="11182844" y="335871"/>
                  <a:pt x="11033307" y="567005"/>
                  <a:pt x="10828773" y="791429"/>
                </a:cubicBezTo>
                <a:cubicBezTo>
                  <a:pt x="10525658" y="1124107"/>
                  <a:pt x="10253973" y="1486836"/>
                  <a:pt x="9981044" y="1846225"/>
                </a:cubicBezTo>
                <a:cubicBezTo>
                  <a:pt x="9723005" y="2186208"/>
                  <a:pt x="9715769" y="2578576"/>
                  <a:pt x="9939692" y="2946522"/>
                </a:cubicBezTo>
                <a:cubicBezTo>
                  <a:pt x="10186568" y="3350784"/>
                  <a:pt x="10473761" y="3735011"/>
                  <a:pt x="10676183" y="4160354"/>
                </a:cubicBezTo>
                <a:cubicBezTo>
                  <a:pt x="11037192" y="4918788"/>
                  <a:pt x="10891628" y="5665954"/>
                  <a:pt x="10003377" y="6188136"/>
                </a:cubicBezTo>
                <a:cubicBezTo>
                  <a:pt x="9274949" y="6616400"/>
                  <a:pt x="8500829" y="6633098"/>
                  <a:pt x="7694037" y="6551285"/>
                </a:cubicBezTo>
                <a:cubicBezTo>
                  <a:pt x="6996421" y="6480742"/>
                  <a:pt x="6245458" y="6426062"/>
                  <a:pt x="5663625" y="6850567"/>
                </a:cubicBezTo>
                <a:lnTo>
                  <a:pt x="5654448" y="6858000"/>
                </a:lnTo>
                <a:lnTo>
                  <a:pt x="0" y="6858000"/>
                </a:lnTo>
                <a:close/>
              </a:path>
            </a:pathLst>
          </a:custGeom>
        </p:spPr>
      </p:pic>
    </p:spTree>
    <p:extLst>
      <p:ext uri="{BB962C8B-B14F-4D97-AF65-F5344CB8AC3E}">
        <p14:creationId xmlns:p14="http://schemas.microsoft.com/office/powerpoint/2010/main" val="394898655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A597ECD-10B0-9080-368C-BD0259F29C82}"/>
              </a:ext>
            </a:extLst>
          </p:cNvPr>
          <p:cNvPicPr>
            <a:picLocks noChangeAspect="1"/>
          </p:cNvPicPr>
          <p:nvPr/>
        </p:nvPicPr>
        <p:blipFill>
          <a:blip r:embed="rId3"/>
          <a:srcRect r="4024"/>
          <a:stretch/>
        </p:blipFill>
        <p:spPr>
          <a:xfrm>
            <a:off x="20" y="10"/>
            <a:ext cx="12188932" cy="6857990"/>
          </a:xfrm>
          <a:prstGeom prst="rect">
            <a:avLst/>
          </a:prstGeom>
        </p:spPr>
      </p:pic>
    </p:spTree>
    <p:extLst>
      <p:ext uri="{BB962C8B-B14F-4D97-AF65-F5344CB8AC3E}">
        <p14:creationId xmlns:p14="http://schemas.microsoft.com/office/powerpoint/2010/main" val="42136104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BB887A-DB02-4431-8FDF-F517505C9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EABFBF-CC5F-AAB1-0424-13F19677807E}"/>
              </a:ext>
            </a:extLst>
          </p:cNvPr>
          <p:cNvSpPr>
            <a:spLocks noGrp="1"/>
          </p:cNvSpPr>
          <p:nvPr>
            <p:ph type="ctrTitle"/>
          </p:nvPr>
        </p:nvSpPr>
        <p:spPr>
          <a:xfrm>
            <a:off x="5702406" y="557783"/>
            <a:ext cx="5852698" cy="3130807"/>
          </a:xfrm>
        </p:spPr>
        <p:txBody>
          <a:bodyPr>
            <a:normAutofit/>
          </a:bodyPr>
          <a:lstStyle/>
          <a:p>
            <a:r>
              <a:rPr lang="en-US">
                <a:effectLst/>
                <a:latin typeface="Bodoni MT Black" panose="02070A03080606020203" pitchFamily="18" charset="0"/>
                <a:ea typeface="Calibri" panose="020F0502020204030204" pitchFamily="34" charset="0"/>
                <a:cs typeface="Arial" panose="020B0604020202020204" pitchFamily="34" charset="0"/>
              </a:rPr>
              <a:t>Data Cleaning</a:t>
            </a:r>
            <a:br>
              <a:rPr lang="en-US">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Subtitle 2">
            <a:extLst>
              <a:ext uri="{FF2B5EF4-FFF2-40B4-BE49-F238E27FC236}">
                <a16:creationId xmlns:a16="http://schemas.microsoft.com/office/drawing/2014/main" id="{65E4AF9C-4E06-BF2D-0594-CAF44DFC605D}"/>
              </a:ext>
            </a:extLst>
          </p:cNvPr>
          <p:cNvSpPr>
            <a:spLocks noGrp="1"/>
          </p:cNvSpPr>
          <p:nvPr>
            <p:ph type="subTitle" idx="1"/>
          </p:nvPr>
        </p:nvSpPr>
        <p:spPr>
          <a:xfrm>
            <a:off x="5702406" y="3902206"/>
            <a:ext cx="5852698" cy="2240529"/>
          </a:xfrm>
        </p:spPr>
        <p:txBody>
          <a:bodyPr>
            <a:normAutofit/>
          </a:bodyPr>
          <a:lstStyle/>
          <a:p>
            <a:r>
              <a:rPr lang="en-US">
                <a:effectLst/>
                <a:latin typeface="Calibri" panose="020F0502020204030204" pitchFamily="34" charset="0"/>
                <a:ea typeface="Calibri" panose="020F0502020204030204" pitchFamily="34" charset="0"/>
                <a:cs typeface="Arial" panose="020B0604020202020204" pitchFamily="34" charset="0"/>
              </a:rPr>
              <a:t>The data set was cleaned by renaming some of the feature columns to make them more readable, and by checking for and dropping any duplicate rows.</a:t>
            </a:r>
          </a:p>
          <a:p>
            <a:endParaRPr lang="en-US" dirty="0"/>
          </a:p>
        </p:txBody>
      </p:sp>
      <p:pic>
        <p:nvPicPr>
          <p:cNvPr id="15" name="Picture 14" descr="Ethernet cables connected to a networking patch">
            <a:extLst>
              <a:ext uri="{FF2B5EF4-FFF2-40B4-BE49-F238E27FC236}">
                <a16:creationId xmlns:a16="http://schemas.microsoft.com/office/drawing/2014/main" id="{58ACCB9B-AB9F-8E25-C9E0-6C461453B968}"/>
              </a:ext>
            </a:extLst>
          </p:cNvPr>
          <p:cNvPicPr>
            <a:picLocks noChangeAspect="1"/>
          </p:cNvPicPr>
          <p:nvPr/>
        </p:nvPicPr>
        <p:blipFill>
          <a:blip r:embed="rId2"/>
          <a:srcRect l="4295" r="12435"/>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Tree>
    <p:extLst>
      <p:ext uri="{BB962C8B-B14F-4D97-AF65-F5344CB8AC3E}">
        <p14:creationId xmlns:p14="http://schemas.microsoft.com/office/powerpoint/2010/main" val="83513546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1CC8FFA-8A12-C4AA-3048-B98BB3C099DF}"/>
              </a:ext>
            </a:extLst>
          </p:cNvPr>
          <p:cNvPicPr>
            <a:picLocks noChangeAspect="1"/>
          </p:cNvPicPr>
          <p:nvPr/>
        </p:nvPicPr>
        <p:blipFill>
          <a:blip r:embed="rId2"/>
          <a:stretch>
            <a:fillRect/>
          </a:stretch>
        </p:blipFill>
        <p:spPr>
          <a:xfrm>
            <a:off x="211666" y="1485692"/>
            <a:ext cx="4241801" cy="4825797"/>
          </a:xfrm>
          <a:prstGeom prst="rect">
            <a:avLst/>
          </a:prstGeom>
        </p:spPr>
      </p:pic>
      <p:pic>
        <p:nvPicPr>
          <p:cNvPr id="3" name="Picture 2">
            <a:extLst>
              <a:ext uri="{FF2B5EF4-FFF2-40B4-BE49-F238E27FC236}">
                <a16:creationId xmlns:a16="http://schemas.microsoft.com/office/drawing/2014/main" id="{223D20F7-BBC2-1FA6-5F2E-0490AC33F763}"/>
              </a:ext>
            </a:extLst>
          </p:cNvPr>
          <p:cNvPicPr>
            <a:picLocks noChangeAspect="1"/>
          </p:cNvPicPr>
          <p:nvPr/>
        </p:nvPicPr>
        <p:blipFill>
          <a:blip r:embed="rId3"/>
          <a:stretch>
            <a:fillRect/>
          </a:stretch>
        </p:blipFill>
        <p:spPr>
          <a:xfrm>
            <a:off x="211666" y="421537"/>
            <a:ext cx="11768667" cy="847415"/>
          </a:xfrm>
          <a:prstGeom prst="rect">
            <a:avLst/>
          </a:prstGeom>
        </p:spPr>
      </p:pic>
      <p:pic>
        <p:nvPicPr>
          <p:cNvPr id="5" name="Picture 4">
            <a:extLst>
              <a:ext uri="{FF2B5EF4-FFF2-40B4-BE49-F238E27FC236}">
                <a16:creationId xmlns:a16="http://schemas.microsoft.com/office/drawing/2014/main" id="{C1F5D003-6F8D-64B3-7538-A812F52A8F4F}"/>
              </a:ext>
            </a:extLst>
          </p:cNvPr>
          <p:cNvPicPr>
            <a:picLocks noChangeAspect="1"/>
          </p:cNvPicPr>
          <p:nvPr/>
        </p:nvPicPr>
        <p:blipFill>
          <a:blip r:embed="rId4"/>
          <a:stretch>
            <a:fillRect/>
          </a:stretch>
        </p:blipFill>
        <p:spPr>
          <a:xfrm>
            <a:off x="4453467" y="1688893"/>
            <a:ext cx="7599045" cy="2019507"/>
          </a:xfrm>
          <a:prstGeom prst="rect">
            <a:avLst/>
          </a:prstGeom>
        </p:spPr>
      </p:pic>
    </p:spTree>
    <p:extLst>
      <p:ext uri="{BB962C8B-B14F-4D97-AF65-F5344CB8AC3E}">
        <p14:creationId xmlns:p14="http://schemas.microsoft.com/office/powerpoint/2010/main" val="395727775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0AECF7-1D5E-025D-1D60-223D81CE6E70}"/>
              </a:ext>
            </a:extLst>
          </p:cNvPr>
          <p:cNvPicPr>
            <a:picLocks noChangeAspect="1"/>
          </p:cNvPicPr>
          <p:nvPr/>
        </p:nvPicPr>
        <p:blipFill>
          <a:blip r:embed="rId2"/>
          <a:stretch>
            <a:fillRect/>
          </a:stretch>
        </p:blipFill>
        <p:spPr>
          <a:xfrm>
            <a:off x="2607734" y="815439"/>
            <a:ext cx="6353654" cy="5227121"/>
          </a:xfrm>
          <a:prstGeom prst="rect">
            <a:avLst/>
          </a:prstGeom>
        </p:spPr>
      </p:pic>
    </p:spTree>
    <p:extLst>
      <p:ext uri="{BB962C8B-B14F-4D97-AF65-F5344CB8AC3E}">
        <p14:creationId xmlns:p14="http://schemas.microsoft.com/office/powerpoint/2010/main" val="219902847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65BFC2-BDC8-404D-8A5B-5D18A461B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8692CD0-B857-410A-881C-A1F31FB7F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986" y="0"/>
            <a:ext cx="10615628" cy="6858000"/>
          </a:xfrm>
          <a:custGeom>
            <a:avLst/>
            <a:gdLst>
              <a:gd name="connsiteX0" fmla="*/ 7169275 w 10615628"/>
              <a:gd name="connsiteY0" fmla="*/ 5665108 h 6858000"/>
              <a:gd name="connsiteX1" fmla="*/ 7514896 w 10615628"/>
              <a:gd name="connsiteY1" fmla="*/ 6010729 h 6858000"/>
              <a:gd name="connsiteX2" fmla="*/ 7169275 w 10615628"/>
              <a:gd name="connsiteY2" fmla="*/ 6356350 h 6858000"/>
              <a:gd name="connsiteX3" fmla="*/ 6823654 w 10615628"/>
              <a:gd name="connsiteY3" fmla="*/ 6010729 h 6858000"/>
              <a:gd name="connsiteX4" fmla="*/ 7169275 w 10615628"/>
              <a:gd name="connsiteY4" fmla="*/ 5665108 h 6858000"/>
              <a:gd name="connsiteX5" fmla="*/ 10010445 w 10615628"/>
              <a:gd name="connsiteY5" fmla="*/ 2285547 h 6858000"/>
              <a:gd name="connsiteX6" fmla="*/ 10456759 w 10615628"/>
              <a:gd name="connsiteY6" fmla="*/ 2731861 h 6858000"/>
              <a:gd name="connsiteX7" fmla="*/ 10010445 w 10615628"/>
              <a:gd name="connsiteY7" fmla="*/ 3178175 h 6858000"/>
              <a:gd name="connsiteX8" fmla="*/ 9564131 w 10615628"/>
              <a:gd name="connsiteY8" fmla="*/ 2731861 h 6858000"/>
              <a:gd name="connsiteX9" fmla="*/ 10010445 w 10615628"/>
              <a:gd name="connsiteY9" fmla="*/ 2285547 h 6858000"/>
              <a:gd name="connsiteX10" fmla="*/ 10354144 w 10615628"/>
              <a:gd name="connsiteY10" fmla="*/ 1626055 h 6858000"/>
              <a:gd name="connsiteX11" fmla="*/ 10615628 w 10615628"/>
              <a:gd name="connsiteY11" fmla="*/ 1887539 h 6858000"/>
              <a:gd name="connsiteX12" fmla="*/ 10354144 w 10615628"/>
              <a:gd name="connsiteY12" fmla="*/ 2149023 h 6858000"/>
              <a:gd name="connsiteX13" fmla="*/ 10092660 w 10615628"/>
              <a:gd name="connsiteY13" fmla="*/ 1887539 h 6858000"/>
              <a:gd name="connsiteX14" fmla="*/ 10354144 w 10615628"/>
              <a:gd name="connsiteY14" fmla="*/ 1626055 h 6858000"/>
              <a:gd name="connsiteX15" fmla="*/ 1458900 w 10615628"/>
              <a:gd name="connsiteY15" fmla="*/ 620486 h 6858000"/>
              <a:gd name="connsiteX16" fmla="*/ 1905214 w 10615628"/>
              <a:gd name="connsiteY16" fmla="*/ 1066801 h 6858000"/>
              <a:gd name="connsiteX17" fmla="*/ 1458900 w 10615628"/>
              <a:gd name="connsiteY17" fmla="*/ 1513115 h 6858000"/>
              <a:gd name="connsiteX18" fmla="*/ 1012586 w 10615628"/>
              <a:gd name="connsiteY18" fmla="*/ 1066801 h 6858000"/>
              <a:gd name="connsiteX19" fmla="*/ 1458900 w 10615628"/>
              <a:gd name="connsiteY19" fmla="*/ 620486 h 6858000"/>
              <a:gd name="connsiteX20" fmla="*/ 6634576 w 10615628"/>
              <a:gd name="connsiteY20" fmla="*/ 0 h 6858000"/>
              <a:gd name="connsiteX21" fmla="*/ 10141833 w 10615628"/>
              <a:gd name="connsiteY21" fmla="*/ 0 h 6858000"/>
              <a:gd name="connsiteX22" fmla="*/ 10200259 w 10615628"/>
              <a:gd name="connsiteY22" fmla="*/ 112226 h 6858000"/>
              <a:gd name="connsiteX23" fmla="*/ 9914574 w 10615628"/>
              <a:gd name="connsiteY23" fmla="*/ 1675664 h 6858000"/>
              <a:gd name="connsiteX24" fmla="*/ 9361608 w 10615628"/>
              <a:gd name="connsiteY24" fmla="*/ 2357295 h 6858000"/>
              <a:gd name="connsiteX25" fmla="*/ 9334634 w 10615628"/>
              <a:gd name="connsiteY25" fmla="*/ 3068329 h 6858000"/>
              <a:gd name="connsiteX26" fmla="*/ 9815041 w 10615628"/>
              <a:gd name="connsiteY26" fmla="*/ 3852733 h 6858000"/>
              <a:gd name="connsiteX27" fmla="*/ 9376175 w 10615628"/>
              <a:gd name="connsiteY27" fmla="*/ 5163128 h 6858000"/>
              <a:gd name="connsiteX28" fmla="*/ 7869812 w 10615628"/>
              <a:gd name="connsiteY28" fmla="*/ 5397802 h 6858000"/>
              <a:gd name="connsiteX29" fmla="*/ 6545391 w 10615628"/>
              <a:gd name="connsiteY29" fmla="*/ 5591204 h 6858000"/>
              <a:gd name="connsiteX30" fmla="*/ 5772722 w 10615628"/>
              <a:gd name="connsiteY30" fmla="*/ 6463273 h 6858000"/>
              <a:gd name="connsiteX31" fmla="*/ 5542128 w 10615628"/>
              <a:gd name="connsiteY31" fmla="*/ 6751894 h 6858000"/>
              <a:gd name="connsiteX32" fmla="*/ 5455474 w 10615628"/>
              <a:gd name="connsiteY32" fmla="*/ 6858000 h 6858000"/>
              <a:gd name="connsiteX33" fmla="*/ 3884321 w 10615628"/>
              <a:gd name="connsiteY33" fmla="*/ 6858000 h 6858000"/>
              <a:gd name="connsiteX34" fmla="*/ 3874161 w 10615628"/>
              <a:gd name="connsiteY34" fmla="*/ 6844415 h 6858000"/>
              <a:gd name="connsiteX35" fmla="*/ 3692625 w 10615628"/>
              <a:gd name="connsiteY35" fmla="*/ 6276208 h 6858000"/>
              <a:gd name="connsiteX36" fmla="*/ 2561203 w 10615628"/>
              <a:gd name="connsiteY36" fmla="*/ 5655807 h 6858000"/>
              <a:gd name="connsiteX37" fmla="*/ 69616 w 10615628"/>
              <a:gd name="connsiteY37" fmla="*/ 4277707 h 6858000"/>
              <a:gd name="connsiteX38" fmla="*/ 1642 w 10615628"/>
              <a:gd name="connsiteY38" fmla="*/ 3679829 h 6858000"/>
              <a:gd name="connsiteX39" fmla="*/ 368893 w 10615628"/>
              <a:gd name="connsiteY39" fmla="*/ 2516307 h 6858000"/>
              <a:gd name="connsiteX40" fmla="*/ 1113509 w 10615628"/>
              <a:gd name="connsiteY40" fmla="*/ 2192619 h 6858000"/>
              <a:gd name="connsiteX41" fmla="*/ 2037232 w 10615628"/>
              <a:gd name="connsiteY41" fmla="*/ 2005556 h 6858000"/>
              <a:gd name="connsiteX42" fmla="*/ 2547311 w 10615628"/>
              <a:gd name="connsiteY42" fmla="*/ 1405116 h 6858000"/>
              <a:gd name="connsiteX43" fmla="*/ 3900863 w 10615628"/>
              <a:gd name="connsiteY43" fmla="*/ 578768 h 6858000"/>
              <a:gd name="connsiteX44" fmla="*/ 4571571 w 10615628"/>
              <a:gd name="connsiteY44" fmla="*/ 860779 h 6858000"/>
              <a:gd name="connsiteX45" fmla="*/ 6039225 w 10615628"/>
              <a:gd name="connsiteY45" fmla="*/ 631501 h 6858000"/>
              <a:gd name="connsiteX46" fmla="*/ 6449432 w 10615628"/>
              <a:gd name="connsiteY46" fmla="*/ 1932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615628" h="6858000">
                <a:moveTo>
                  <a:pt x="7169275" y="5665108"/>
                </a:moveTo>
                <a:cubicBezTo>
                  <a:pt x="7360156" y="5665108"/>
                  <a:pt x="7514896" y="5819848"/>
                  <a:pt x="7514896" y="6010729"/>
                </a:cubicBezTo>
                <a:cubicBezTo>
                  <a:pt x="7514896" y="6201610"/>
                  <a:pt x="7360156" y="6356350"/>
                  <a:pt x="7169275" y="6356350"/>
                </a:cubicBezTo>
                <a:cubicBezTo>
                  <a:pt x="6978394" y="6356350"/>
                  <a:pt x="6823654" y="6201610"/>
                  <a:pt x="6823654" y="6010729"/>
                </a:cubicBezTo>
                <a:cubicBezTo>
                  <a:pt x="6823654" y="5819848"/>
                  <a:pt x="6978394" y="5665108"/>
                  <a:pt x="7169275" y="5665108"/>
                </a:cubicBezTo>
                <a:close/>
                <a:moveTo>
                  <a:pt x="10010445" y="2285547"/>
                </a:moveTo>
                <a:cubicBezTo>
                  <a:pt x="10256937" y="2285547"/>
                  <a:pt x="10456759" y="2485369"/>
                  <a:pt x="10456759" y="2731861"/>
                </a:cubicBezTo>
                <a:cubicBezTo>
                  <a:pt x="10456759" y="2978353"/>
                  <a:pt x="10256937" y="3178175"/>
                  <a:pt x="10010445" y="3178175"/>
                </a:cubicBezTo>
                <a:cubicBezTo>
                  <a:pt x="9763953" y="3178175"/>
                  <a:pt x="9564131" y="2978353"/>
                  <a:pt x="9564131" y="2731861"/>
                </a:cubicBezTo>
                <a:cubicBezTo>
                  <a:pt x="9564131" y="2485369"/>
                  <a:pt x="9763953" y="2285547"/>
                  <a:pt x="10010445" y="2285547"/>
                </a:cubicBezTo>
                <a:close/>
                <a:moveTo>
                  <a:pt x="10354144" y="1626055"/>
                </a:moveTo>
                <a:cubicBezTo>
                  <a:pt x="10498558" y="1626055"/>
                  <a:pt x="10615628" y="1743125"/>
                  <a:pt x="10615628" y="1887539"/>
                </a:cubicBezTo>
                <a:cubicBezTo>
                  <a:pt x="10615628" y="2031953"/>
                  <a:pt x="10498558" y="2149023"/>
                  <a:pt x="10354144" y="2149023"/>
                </a:cubicBezTo>
                <a:cubicBezTo>
                  <a:pt x="10209730" y="2149023"/>
                  <a:pt x="10092660" y="2031953"/>
                  <a:pt x="10092660" y="1887539"/>
                </a:cubicBezTo>
                <a:cubicBezTo>
                  <a:pt x="10092660" y="1743125"/>
                  <a:pt x="10209730" y="1626055"/>
                  <a:pt x="10354144" y="1626055"/>
                </a:cubicBezTo>
                <a:close/>
                <a:moveTo>
                  <a:pt x="1458900" y="620486"/>
                </a:moveTo>
                <a:cubicBezTo>
                  <a:pt x="1705392" y="620486"/>
                  <a:pt x="1905214" y="820308"/>
                  <a:pt x="1905214" y="1066801"/>
                </a:cubicBezTo>
                <a:cubicBezTo>
                  <a:pt x="1905214" y="1313293"/>
                  <a:pt x="1705392" y="1513115"/>
                  <a:pt x="1458900" y="1513115"/>
                </a:cubicBezTo>
                <a:cubicBezTo>
                  <a:pt x="1212408" y="1513115"/>
                  <a:pt x="1012586" y="1313293"/>
                  <a:pt x="1012586" y="1066801"/>
                </a:cubicBezTo>
                <a:cubicBezTo>
                  <a:pt x="1012586" y="820308"/>
                  <a:pt x="1212408" y="620486"/>
                  <a:pt x="1458900" y="620486"/>
                </a:cubicBezTo>
                <a:close/>
                <a:moveTo>
                  <a:pt x="6634576" y="0"/>
                </a:moveTo>
                <a:lnTo>
                  <a:pt x="10141833" y="0"/>
                </a:lnTo>
                <a:lnTo>
                  <a:pt x="10200259" y="112226"/>
                </a:lnTo>
                <a:cubicBezTo>
                  <a:pt x="10410238" y="575267"/>
                  <a:pt x="10394871" y="1153566"/>
                  <a:pt x="9914574" y="1675664"/>
                </a:cubicBezTo>
                <a:cubicBezTo>
                  <a:pt x="9716855" y="1890647"/>
                  <a:pt x="9539637" y="2125050"/>
                  <a:pt x="9361608" y="2357295"/>
                </a:cubicBezTo>
                <a:cubicBezTo>
                  <a:pt x="9193291" y="2576999"/>
                  <a:pt x="9188571" y="2830555"/>
                  <a:pt x="9334634" y="3068329"/>
                </a:cubicBezTo>
                <a:cubicBezTo>
                  <a:pt x="9495669" y="3329572"/>
                  <a:pt x="9683003" y="3577867"/>
                  <a:pt x="9815041" y="3852733"/>
                </a:cubicBezTo>
                <a:cubicBezTo>
                  <a:pt x="10050524" y="4342849"/>
                  <a:pt x="9955574" y="4825683"/>
                  <a:pt x="9376175" y="5163128"/>
                </a:cubicBezTo>
                <a:cubicBezTo>
                  <a:pt x="8901028" y="5439881"/>
                  <a:pt x="8396076" y="5450671"/>
                  <a:pt x="7869812" y="5397802"/>
                </a:cubicBezTo>
                <a:cubicBezTo>
                  <a:pt x="7414763" y="5352215"/>
                  <a:pt x="6924916" y="5316880"/>
                  <a:pt x="6545391" y="5591204"/>
                </a:cubicBezTo>
                <a:cubicBezTo>
                  <a:pt x="6238293" y="5813470"/>
                  <a:pt x="6024794" y="6166020"/>
                  <a:pt x="5772722" y="6463273"/>
                </a:cubicBezTo>
                <a:cubicBezTo>
                  <a:pt x="5693284" y="6557075"/>
                  <a:pt x="5618532" y="6655327"/>
                  <a:pt x="5542128" y="6751894"/>
                </a:cubicBezTo>
                <a:lnTo>
                  <a:pt x="5455474" y="6858000"/>
                </a:lnTo>
                <a:lnTo>
                  <a:pt x="3884321" y="6858000"/>
                </a:lnTo>
                <a:lnTo>
                  <a:pt x="3874161" y="6844415"/>
                </a:lnTo>
                <a:cubicBezTo>
                  <a:pt x="3769501" y="6682571"/>
                  <a:pt x="3725803" y="6471500"/>
                  <a:pt x="3692625" y="6276208"/>
                </a:cubicBezTo>
                <a:cubicBezTo>
                  <a:pt x="3594979" y="5704765"/>
                  <a:pt x="2996562" y="5529974"/>
                  <a:pt x="2561203" y="5655807"/>
                </a:cubicBezTo>
                <a:cubicBezTo>
                  <a:pt x="1295583" y="6024676"/>
                  <a:pt x="405172" y="5378784"/>
                  <a:pt x="69616" y="4277707"/>
                </a:cubicBezTo>
                <a:cubicBezTo>
                  <a:pt x="12162" y="4089023"/>
                  <a:pt x="22817" y="3880246"/>
                  <a:pt x="1642" y="3679829"/>
                </a:cubicBezTo>
                <a:cubicBezTo>
                  <a:pt x="-11845" y="3246492"/>
                  <a:pt x="53163" y="2840534"/>
                  <a:pt x="368893" y="2516307"/>
                </a:cubicBezTo>
                <a:cubicBezTo>
                  <a:pt x="570253" y="2309552"/>
                  <a:pt x="826642" y="2227146"/>
                  <a:pt x="1113509" y="2192619"/>
                </a:cubicBezTo>
                <a:cubicBezTo>
                  <a:pt x="1425464" y="2154856"/>
                  <a:pt x="1739170" y="2099965"/>
                  <a:pt x="2037232" y="2005556"/>
                </a:cubicBezTo>
                <a:cubicBezTo>
                  <a:pt x="2313447" y="1917890"/>
                  <a:pt x="2430109" y="1649903"/>
                  <a:pt x="2547311" y="1405116"/>
                </a:cubicBezTo>
                <a:cubicBezTo>
                  <a:pt x="2839303" y="794963"/>
                  <a:pt x="3300289" y="490428"/>
                  <a:pt x="3900863" y="578768"/>
                </a:cubicBezTo>
                <a:cubicBezTo>
                  <a:pt x="4133784" y="613024"/>
                  <a:pt x="4362118" y="739802"/>
                  <a:pt x="4571571" y="860779"/>
                </a:cubicBezTo>
                <a:cubicBezTo>
                  <a:pt x="5133169" y="1185277"/>
                  <a:pt x="5641898" y="1029502"/>
                  <a:pt x="6039225" y="631501"/>
                </a:cubicBezTo>
                <a:cubicBezTo>
                  <a:pt x="6180164" y="489888"/>
                  <a:pt x="6313483" y="339980"/>
                  <a:pt x="6449432" y="1932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44B2E2-4EFF-402B-DC8F-73E7368C2C8F}"/>
              </a:ext>
            </a:extLst>
          </p:cNvPr>
          <p:cNvSpPr>
            <a:spLocks noGrp="1"/>
          </p:cNvSpPr>
          <p:nvPr>
            <p:ph type="ctrTitle"/>
          </p:nvPr>
        </p:nvSpPr>
        <p:spPr>
          <a:xfrm>
            <a:off x="2587214" y="557783"/>
            <a:ext cx="6798833" cy="3130807"/>
          </a:xfrm>
        </p:spPr>
        <p:txBody>
          <a:bodyPr>
            <a:normAutofit/>
          </a:bodyPr>
          <a:lstStyle/>
          <a:p>
            <a:pPr marL="0" marR="0">
              <a:spcAft>
                <a:spcPts val="800"/>
              </a:spcAft>
            </a:pPr>
            <a:r>
              <a:rPr lang="en-US" dirty="0">
                <a:effectLst/>
                <a:latin typeface="Bodoni MT Black" panose="02070A03080606020203" pitchFamily="18" charset="0"/>
                <a:ea typeface="Calibri" panose="020F0502020204030204" pitchFamily="34" charset="0"/>
                <a:cs typeface="Arial" panose="020B0604020202020204" pitchFamily="34" charset="0"/>
              </a:rPr>
              <a:t>Data Preprocessing</a:t>
            </a:r>
            <a:endParaRPr lang="en-US">
              <a:effectLst/>
              <a:latin typeface="Bodoni MT Black" panose="02070A03080606020203" pitchFamily="18" charset="0"/>
              <a:ea typeface="Calibri" panose="020F050202020403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0F591B5-798E-2D18-39E1-002949916AF4}"/>
              </a:ext>
            </a:extLst>
          </p:cNvPr>
          <p:cNvSpPr>
            <a:spLocks noGrp="1"/>
          </p:cNvSpPr>
          <p:nvPr>
            <p:ph type="subTitle" idx="1"/>
          </p:nvPr>
        </p:nvSpPr>
        <p:spPr>
          <a:xfrm>
            <a:off x="2587214" y="3902207"/>
            <a:ext cx="6798833" cy="1385178"/>
          </a:xfrm>
        </p:spPr>
        <p:txBody>
          <a:bodyPr>
            <a:normAutofit/>
          </a:bodyPr>
          <a:lstStyle/>
          <a:p>
            <a:r>
              <a:rPr lang="en-US">
                <a:effectLst/>
                <a:latin typeface="Calibri" panose="020F0502020204030204" pitchFamily="34" charset="0"/>
                <a:ea typeface="Calibri" panose="020F0502020204030204" pitchFamily="34" charset="0"/>
                <a:cs typeface="Arial" panose="020B0604020202020204" pitchFamily="34" charset="0"/>
              </a:rPr>
              <a:t>The data set was preprocessed by performing several steps, such as handling missing values, scaling the data, and splitting the data into training and testing sets.</a:t>
            </a:r>
          </a:p>
          <a:p>
            <a:endParaRPr lang="en-US" dirty="0"/>
          </a:p>
        </p:txBody>
      </p:sp>
    </p:spTree>
    <p:extLst>
      <p:ext uri="{BB962C8B-B14F-4D97-AF65-F5344CB8AC3E}">
        <p14:creationId xmlns:p14="http://schemas.microsoft.com/office/powerpoint/2010/main" val="371602979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per with writing on it&#10;&#10;Description automatically generated">
            <a:extLst>
              <a:ext uri="{FF2B5EF4-FFF2-40B4-BE49-F238E27FC236}">
                <a16:creationId xmlns:a16="http://schemas.microsoft.com/office/drawing/2014/main" id="{B41E86F1-38DF-2DBC-C4C9-30747BE2B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73" y="238702"/>
            <a:ext cx="8507460" cy="6380596"/>
          </a:xfrm>
          <a:prstGeom prst="rect">
            <a:avLst/>
          </a:prstGeom>
        </p:spPr>
      </p:pic>
    </p:spTree>
    <p:extLst>
      <p:ext uri="{BB962C8B-B14F-4D97-AF65-F5344CB8AC3E}">
        <p14:creationId xmlns:p14="http://schemas.microsoft.com/office/powerpoint/2010/main" val="16145818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6CF3B-A8D1-FDEE-9DAA-445DD042052B}"/>
              </a:ext>
            </a:extLst>
          </p:cNvPr>
          <p:cNvPicPr>
            <a:picLocks noChangeAspect="1"/>
          </p:cNvPicPr>
          <p:nvPr/>
        </p:nvPicPr>
        <p:blipFill>
          <a:blip r:embed="rId2"/>
          <a:stretch>
            <a:fillRect/>
          </a:stretch>
        </p:blipFill>
        <p:spPr>
          <a:xfrm>
            <a:off x="538347" y="1184402"/>
            <a:ext cx="4523467" cy="1761099"/>
          </a:xfrm>
          <a:prstGeom prst="rect">
            <a:avLst/>
          </a:prstGeom>
        </p:spPr>
      </p:pic>
      <p:pic>
        <p:nvPicPr>
          <p:cNvPr id="4" name="Picture 3" descr="A graph of a function&#10;&#10;Description automatically generated with medium confidence">
            <a:extLst>
              <a:ext uri="{FF2B5EF4-FFF2-40B4-BE49-F238E27FC236}">
                <a16:creationId xmlns:a16="http://schemas.microsoft.com/office/drawing/2014/main" id="{1AC706AA-B234-CE87-76A8-E3510AF43293}"/>
              </a:ext>
            </a:extLst>
          </p:cNvPr>
          <p:cNvPicPr>
            <a:picLocks noChangeAspect="1"/>
          </p:cNvPicPr>
          <p:nvPr/>
        </p:nvPicPr>
        <p:blipFill>
          <a:blip r:embed="rId3"/>
          <a:stretch>
            <a:fillRect/>
          </a:stretch>
        </p:blipFill>
        <p:spPr>
          <a:xfrm>
            <a:off x="6253151" y="1184402"/>
            <a:ext cx="5269785" cy="1761099"/>
          </a:xfrm>
          <a:prstGeom prst="rect">
            <a:avLst/>
          </a:prstGeom>
        </p:spPr>
      </p:pic>
      <p:pic>
        <p:nvPicPr>
          <p:cNvPr id="5" name="Picture 4" descr="A graph of a function&#10;&#10;Description automatically generated with medium confidence">
            <a:extLst>
              <a:ext uri="{FF2B5EF4-FFF2-40B4-BE49-F238E27FC236}">
                <a16:creationId xmlns:a16="http://schemas.microsoft.com/office/drawing/2014/main" id="{6A91C499-1AD4-C6D1-C229-087B8810B0D9}"/>
              </a:ext>
            </a:extLst>
          </p:cNvPr>
          <p:cNvPicPr>
            <a:picLocks noChangeAspect="1"/>
          </p:cNvPicPr>
          <p:nvPr/>
        </p:nvPicPr>
        <p:blipFill>
          <a:blip r:embed="rId4"/>
          <a:stretch>
            <a:fillRect/>
          </a:stretch>
        </p:blipFill>
        <p:spPr>
          <a:xfrm>
            <a:off x="538347" y="3101138"/>
            <a:ext cx="4523467" cy="1554700"/>
          </a:xfrm>
          <a:prstGeom prst="rect">
            <a:avLst/>
          </a:prstGeom>
        </p:spPr>
      </p:pic>
      <p:pic>
        <p:nvPicPr>
          <p:cNvPr id="6" name="Picture 5" descr="A comparison of a graph&#10;&#10;Description automatically generated">
            <a:extLst>
              <a:ext uri="{FF2B5EF4-FFF2-40B4-BE49-F238E27FC236}">
                <a16:creationId xmlns:a16="http://schemas.microsoft.com/office/drawing/2014/main" id="{C6B8CDEB-FDBB-F030-1C44-65B58998100F}"/>
              </a:ext>
            </a:extLst>
          </p:cNvPr>
          <p:cNvPicPr>
            <a:picLocks noChangeAspect="1"/>
          </p:cNvPicPr>
          <p:nvPr/>
        </p:nvPicPr>
        <p:blipFill>
          <a:blip r:embed="rId5"/>
          <a:stretch>
            <a:fillRect/>
          </a:stretch>
        </p:blipFill>
        <p:spPr>
          <a:xfrm>
            <a:off x="6211013" y="3082696"/>
            <a:ext cx="5046131" cy="1573142"/>
          </a:xfrm>
          <a:prstGeom prst="rect">
            <a:avLst/>
          </a:prstGeom>
        </p:spPr>
      </p:pic>
      <p:pic>
        <p:nvPicPr>
          <p:cNvPr id="7" name="Picture 6" descr="A graph of a function&#10;&#10;Description automatically generated with medium confidence">
            <a:extLst>
              <a:ext uri="{FF2B5EF4-FFF2-40B4-BE49-F238E27FC236}">
                <a16:creationId xmlns:a16="http://schemas.microsoft.com/office/drawing/2014/main" id="{62D84B95-D183-F01E-81BA-6A06D1E04DC1}"/>
              </a:ext>
            </a:extLst>
          </p:cNvPr>
          <p:cNvPicPr>
            <a:picLocks noChangeAspect="1"/>
          </p:cNvPicPr>
          <p:nvPr/>
        </p:nvPicPr>
        <p:blipFill>
          <a:blip r:embed="rId6"/>
          <a:stretch>
            <a:fillRect/>
          </a:stretch>
        </p:blipFill>
        <p:spPr>
          <a:xfrm>
            <a:off x="403381" y="4967112"/>
            <a:ext cx="4793400" cy="1642866"/>
          </a:xfrm>
          <a:prstGeom prst="rect">
            <a:avLst/>
          </a:prstGeom>
        </p:spPr>
      </p:pic>
      <p:pic>
        <p:nvPicPr>
          <p:cNvPr id="8" name="Picture 7" descr="A graph of a function&#10;&#10;Description automatically generated with medium confidence">
            <a:extLst>
              <a:ext uri="{FF2B5EF4-FFF2-40B4-BE49-F238E27FC236}">
                <a16:creationId xmlns:a16="http://schemas.microsoft.com/office/drawing/2014/main" id="{7FAEF049-FDD3-2628-2405-4376A0A47F81}"/>
              </a:ext>
            </a:extLst>
          </p:cNvPr>
          <p:cNvPicPr>
            <a:picLocks noChangeAspect="1"/>
          </p:cNvPicPr>
          <p:nvPr/>
        </p:nvPicPr>
        <p:blipFill>
          <a:blip r:embed="rId7"/>
          <a:stretch>
            <a:fillRect/>
          </a:stretch>
        </p:blipFill>
        <p:spPr>
          <a:xfrm>
            <a:off x="6253151" y="4967112"/>
            <a:ext cx="5008357" cy="1572603"/>
          </a:xfrm>
          <a:prstGeom prst="rect">
            <a:avLst/>
          </a:prstGeom>
        </p:spPr>
      </p:pic>
      <p:pic>
        <p:nvPicPr>
          <p:cNvPr id="12" name="Picture 11">
            <a:extLst>
              <a:ext uri="{FF2B5EF4-FFF2-40B4-BE49-F238E27FC236}">
                <a16:creationId xmlns:a16="http://schemas.microsoft.com/office/drawing/2014/main" id="{B7923340-A671-99D4-0919-04CC3E3A212B}"/>
              </a:ext>
            </a:extLst>
          </p:cNvPr>
          <p:cNvPicPr>
            <a:picLocks noChangeAspect="1"/>
          </p:cNvPicPr>
          <p:nvPr/>
        </p:nvPicPr>
        <p:blipFill>
          <a:blip r:embed="rId8"/>
          <a:stretch>
            <a:fillRect/>
          </a:stretch>
        </p:blipFill>
        <p:spPr>
          <a:xfrm>
            <a:off x="538347" y="135412"/>
            <a:ext cx="5228571" cy="895238"/>
          </a:xfrm>
          <a:prstGeom prst="rect">
            <a:avLst/>
          </a:prstGeom>
        </p:spPr>
      </p:pic>
    </p:spTree>
    <p:extLst>
      <p:ext uri="{BB962C8B-B14F-4D97-AF65-F5344CB8AC3E}">
        <p14:creationId xmlns:p14="http://schemas.microsoft.com/office/powerpoint/2010/main" val="87724830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graph&#10;&#10;Description automatically generated">
            <a:extLst>
              <a:ext uri="{FF2B5EF4-FFF2-40B4-BE49-F238E27FC236}">
                <a16:creationId xmlns:a16="http://schemas.microsoft.com/office/drawing/2014/main" id="{5ECAB518-CD06-5ABE-81B8-3788EF0C1216}"/>
              </a:ext>
            </a:extLst>
          </p:cNvPr>
          <p:cNvPicPr>
            <a:picLocks noChangeAspect="1"/>
          </p:cNvPicPr>
          <p:nvPr/>
        </p:nvPicPr>
        <p:blipFill>
          <a:blip r:embed="rId2"/>
          <a:stretch>
            <a:fillRect/>
          </a:stretch>
        </p:blipFill>
        <p:spPr>
          <a:xfrm>
            <a:off x="97753" y="2353733"/>
            <a:ext cx="5356729" cy="1888590"/>
          </a:xfrm>
          <a:prstGeom prst="rect">
            <a:avLst/>
          </a:prstGeom>
        </p:spPr>
      </p:pic>
      <p:pic>
        <p:nvPicPr>
          <p:cNvPr id="9" name="Picture 8" descr="A graph of a number of data&#10;&#10;Description automatically generated with medium confidence">
            <a:extLst>
              <a:ext uri="{FF2B5EF4-FFF2-40B4-BE49-F238E27FC236}">
                <a16:creationId xmlns:a16="http://schemas.microsoft.com/office/drawing/2014/main" id="{2558DD4D-5DCD-23FD-3C4B-71358D4A6CCF}"/>
              </a:ext>
            </a:extLst>
          </p:cNvPr>
          <p:cNvPicPr>
            <a:picLocks noChangeAspect="1"/>
          </p:cNvPicPr>
          <p:nvPr/>
        </p:nvPicPr>
        <p:blipFill>
          <a:blip r:embed="rId3"/>
          <a:stretch>
            <a:fillRect/>
          </a:stretch>
        </p:blipFill>
        <p:spPr>
          <a:xfrm>
            <a:off x="6231467" y="2353733"/>
            <a:ext cx="5814869" cy="1888590"/>
          </a:xfrm>
          <a:prstGeom prst="rect">
            <a:avLst/>
          </a:prstGeom>
        </p:spPr>
      </p:pic>
    </p:spTree>
    <p:extLst>
      <p:ext uri="{BB962C8B-B14F-4D97-AF65-F5344CB8AC3E}">
        <p14:creationId xmlns:p14="http://schemas.microsoft.com/office/powerpoint/2010/main" val="306648362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theme/theme1.xml><?xml version="1.0" encoding="utf-8"?>
<a:theme xmlns:a="http://schemas.openxmlformats.org/drawingml/2006/main" name="SplashVTI">
  <a:themeElements>
    <a:clrScheme name="AnalogousFromRegularSeedLeftStep">
      <a:dk1>
        <a:srgbClr val="000000"/>
      </a:dk1>
      <a:lt1>
        <a:srgbClr val="FFFFFF"/>
      </a:lt1>
      <a:dk2>
        <a:srgbClr val="2E1B30"/>
      </a:dk2>
      <a:lt2>
        <a:srgbClr val="F0F3F2"/>
      </a:lt2>
      <a:accent1>
        <a:srgbClr val="E7295E"/>
      </a:accent1>
      <a:accent2>
        <a:srgbClr val="D5179B"/>
      </a:accent2>
      <a:accent3>
        <a:srgbClr val="D129E7"/>
      </a:accent3>
      <a:accent4>
        <a:srgbClr val="7117D5"/>
      </a:accent4>
      <a:accent5>
        <a:srgbClr val="372DE7"/>
      </a:accent5>
      <a:accent6>
        <a:srgbClr val="175CD5"/>
      </a:accent6>
      <a:hlink>
        <a:srgbClr val="349C7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115</TotalTime>
  <Words>476</Words>
  <Application>Microsoft Office PowerPoint</Application>
  <PresentationFormat>Widescreen</PresentationFormat>
  <Paragraphs>24</Paragraphs>
  <Slides>27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Arial</vt:lpstr>
      <vt:lpstr>Avenir Next LT Pro</vt:lpstr>
      <vt:lpstr>Bodoni MT Black</vt:lpstr>
      <vt:lpstr>Calibri</vt:lpstr>
      <vt:lpstr>Google Sans</vt:lpstr>
      <vt:lpstr>Posterama</vt:lpstr>
      <vt:lpstr>SplashVTI</vt:lpstr>
      <vt:lpstr>Concrete strength prediction model </vt:lpstr>
      <vt:lpstr>Flow Chart</vt:lpstr>
      <vt:lpstr>Data Cleaning </vt:lpstr>
      <vt:lpstr>PowerPoint Presentation</vt:lpstr>
      <vt:lpstr>PowerPoint Presentation</vt:lpstr>
      <vt:lpstr>Data Preprocessing</vt:lpstr>
      <vt:lpstr>PowerPoint Presentation</vt:lpstr>
      <vt:lpstr>PowerPoint Presentation</vt:lpstr>
      <vt:lpstr>PowerPoint Presentation</vt:lpstr>
      <vt:lpstr>Scaling the Data</vt:lpstr>
      <vt:lpstr>PowerPoint Presentation</vt:lpstr>
      <vt:lpstr>Splitting the Data</vt:lpstr>
      <vt:lpstr>PowerPoint Presentation</vt:lpstr>
      <vt:lpstr>Model Selection </vt:lpstr>
      <vt:lpstr>PowerPoint Presentation</vt:lpstr>
      <vt:lpstr>Model Evaluation </vt:lpstr>
      <vt:lpstr>PowerPoint Presentation</vt:lpstr>
      <vt:lpstr>PowerPoint Presentation</vt:lpstr>
      <vt:lpstr>PowerPoint Presentation</vt:lpstr>
      <vt:lpstr>PowerPoint Presentation</vt:lpstr>
      <vt:lpstr>PowerPoint Presentation</vt:lpstr>
      <vt:lpstr>Mean Squared Error</vt:lpstr>
      <vt:lpstr>R2 Score</vt:lpstr>
      <vt:lpstr>Conclusion </vt:lpstr>
      <vt:lpstr>Research and evidence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 Binayak Baral</dc:creator>
  <cp:lastModifiedBy>Jay Binayak Baral</cp:lastModifiedBy>
  <cp:revision>6</cp:revision>
  <dcterms:created xsi:type="dcterms:W3CDTF">2025-01-10T00:33:40Z</dcterms:created>
  <dcterms:modified xsi:type="dcterms:W3CDTF">2025-01-29T01:29:17Z</dcterms:modified>
</cp:coreProperties>
</file>